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ppt/theme/themeOverride3.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4.xml" ContentType="application/vnd.openxmlformats-officedocument.themeOverride+xml"/>
  <Override PartName="/ppt/notesSlides/notesSlide16.xml" ContentType="application/vnd.openxmlformats-officedocument.presentationml.notesSlide+xml"/>
  <Override PartName="/ppt/theme/themeOverride5.xml" ContentType="application/vnd.openxmlformats-officedocument.themeOverride+xml"/>
  <Override PartName="/ppt/notesSlides/notesSlide17.xml" ContentType="application/vnd.openxmlformats-officedocument.presentationml.notesSlide+xml"/>
  <Override PartName="/ppt/theme/themeOverride6.xml" ContentType="application/vnd.openxmlformats-officedocument.themeOverride+xml"/>
  <Override PartName="/ppt/notesSlides/notesSlide18.xml" ContentType="application/vnd.openxmlformats-officedocument.presentationml.notesSlide+xml"/>
  <Override PartName="/ppt/theme/themeOverride7.xml" ContentType="application/vnd.openxmlformats-officedocument.themeOverride+xml"/>
  <Override PartName="/ppt/notesSlides/notesSlide19.xml" ContentType="application/vnd.openxmlformats-officedocument.presentationml.notesSlide+xml"/>
  <Override PartName="/ppt/theme/themeOverride8.xml" ContentType="application/vnd.openxmlformats-officedocument.themeOverride+xml"/>
  <Override PartName="/ppt/notesSlides/notesSlide20.xml" ContentType="application/vnd.openxmlformats-officedocument.presentationml.notesSlide+xml"/>
  <Override PartName="/ppt/theme/themeOverride9.xml" ContentType="application/vnd.openxmlformats-officedocument.themeOverride+xml"/>
  <Override PartName="/ppt/notesSlides/notesSlide21.xml" ContentType="application/vnd.openxmlformats-officedocument.presentationml.notesSlide+xml"/>
  <Override PartName="/ppt/theme/themeOverride10.xml" ContentType="application/vnd.openxmlformats-officedocument.themeOverride+xml"/>
  <Override PartName="/ppt/notesSlides/notesSlide22.xml" ContentType="application/vnd.openxmlformats-officedocument.presentationml.notesSlide+xml"/>
  <Override PartName="/ppt/theme/themeOverride11.xml" ContentType="application/vnd.openxmlformats-officedocument.themeOverride+xml"/>
  <Override PartName="/ppt/notesSlides/notesSlide23.xml" ContentType="application/vnd.openxmlformats-officedocument.presentationml.notesSlide+xml"/>
  <Override PartName="/ppt/theme/themeOverride12.xml" ContentType="application/vnd.openxmlformats-officedocument.themeOverride+xml"/>
  <Override PartName="/ppt/notesSlides/notesSlide24.xml" ContentType="application/vnd.openxmlformats-officedocument.presentationml.notesSlide+xml"/>
  <Override PartName="/ppt/theme/themeOverride13.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2.xml" ContentType="application/inkml+xml"/>
  <Override PartName="/ppt/theme/themeOverride14.xml" ContentType="application/vnd.openxmlformats-officedocument.themeOverride+xml"/>
  <Override PartName="/ppt/notesSlides/notesSlide27.xml" ContentType="application/vnd.openxmlformats-officedocument.presentationml.notesSlide+xml"/>
  <Override PartName="/ppt/theme/themeOverride15.xml" ContentType="application/vnd.openxmlformats-officedocument.themeOverride+xml"/>
  <Override PartName="/ppt/notesSlides/notesSlide28.xml" ContentType="application/vnd.openxmlformats-officedocument.presentationml.notesSlide+xml"/>
  <Override PartName="/ppt/theme/themeOverride16.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3.xml" ContentType="application/inkml+xml"/>
  <Override PartName="/ppt/theme/themeOverride17.xml" ContentType="application/vnd.openxmlformats-officedocument.themeOverride+xml"/>
  <Override PartName="/ppt/notesSlides/notesSlide31.xml" ContentType="application/vnd.openxmlformats-officedocument.presentationml.notesSlide+xml"/>
  <Override PartName="/ppt/theme/themeOverride18.xml" ContentType="application/vnd.openxmlformats-officedocument.themeOverride+xml"/>
  <Override PartName="/ppt/notesSlides/notesSlide32.xml" ContentType="application/vnd.openxmlformats-officedocument.presentationml.notesSlide+xml"/>
  <Override PartName="/ppt/theme/themeOverride19.xml" ContentType="application/vnd.openxmlformats-officedocument.themeOverride+xml"/>
  <Override PartName="/ppt/notesSlides/notesSlide33.xml" ContentType="application/vnd.openxmlformats-officedocument.presentationml.notesSlide+xml"/>
  <Override PartName="/ppt/theme/themeOverride20.xml" ContentType="application/vnd.openxmlformats-officedocument.themeOverride+xml"/>
  <Override PartName="/ppt/notesSlides/notesSlide34.xml" ContentType="application/vnd.openxmlformats-officedocument.presentationml.notesSlide+xml"/>
  <Override PartName="/ppt/theme/themeOverride21.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4.xml" ContentType="application/inkml+xml"/>
  <Override PartName="/ppt/ink/ink5.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22.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6.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heme/themeOverride23.xml" ContentType="application/vnd.openxmlformats-officedocument.themeOverride+xml"/>
  <Override PartName="/ppt/notesSlides/notesSlide56.xml" ContentType="application/vnd.openxmlformats-officedocument.presentationml.notesSlide+xml"/>
  <Override PartName="/ppt/theme/themeOverride24.xml" ContentType="application/vnd.openxmlformats-officedocument.themeOverride+xml"/>
  <Override PartName="/ppt/notesSlides/notesSlide57.xml" ContentType="application/vnd.openxmlformats-officedocument.presentationml.notesSlide+xml"/>
  <Override PartName="/ppt/theme/themeOverride25.xml" ContentType="application/vnd.openxmlformats-officedocument.themeOverr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heme/themeOverride26.xml" ContentType="application/vnd.openxmlformats-officedocument.themeOverride+xml"/>
  <Override PartName="/ppt/notesSlides/notesSlide64.xml" ContentType="application/vnd.openxmlformats-officedocument.presentationml.notesSlide+xml"/>
  <Override PartName="/ppt/theme/themeOverride27.xml" ContentType="application/vnd.openxmlformats-officedocument.themeOverride+xml"/>
  <Override PartName="/ppt/notesSlides/notesSlide65.xml" ContentType="application/vnd.openxmlformats-officedocument.presentationml.notesSlide+xml"/>
  <Override PartName="/ppt/theme/themeOverride28.xml" ContentType="application/vnd.openxmlformats-officedocument.themeOverride+xml"/>
  <Override PartName="/ppt/notesSlides/notesSlide66.xml" ContentType="application/vnd.openxmlformats-officedocument.presentationml.notesSlide+xml"/>
  <Override PartName="/ppt/theme/themeOverride29.xml" ContentType="application/vnd.openxmlformats-officedocument.themeOverride+xml"/>
  <Override PartName="/ppt/notesSlides/notesSlide67.xml" ContentType="application/vnd.openxmlformats-officedocument.presentationml.notesSlide+xml"/>
  <Override PartName="/ppt/theme/themeOverride30.xml" ContentType="application/vnd.openxmlformats-officedocument.themeOverride+xml"/>
  <Override PartName="/ppt/notesSlides/notesSlide68.xml" ContentType="application/vnd.openxmlformats-officedocument.presentationml.notesSlide+xml"/>
  <Override PartName="/ppt/theme/themeOverride31.xml" ContentType="application/vnd.openxmlformats-officedocument.themeOverr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7.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ink/ink8.xml" ContentType="application/inkml+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ink/ink9.xml" ContentType="application/inkml+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1"/>
  </p:notesMasterIdLst>
  <p:sldIdLst>
    <p:sldId id="415" r:id="rId5"/>
    <p:sldId id="600" r:id="rId6"/>
    <p:sldId id="293" r:id="rId7"/>
    <p:sldId id="474" r:id="rId8"/>
    <p:sldId id="478" r:id="rId9"/>
    <p:sldId id="621" r:id="rId10"/>
    <p:sldId id="977" r:id="rId11"/>
    <p:sldId id="958" r:id="rId12"/>
    <p:sldId id="496" r:id="rId13"/>
    <p:sldId id="823" r:id="rId14"/>
    <p:sldId id="849" r:id="rId15"/>
    <p:sldId id="795" r:id="rId16"/>
    <p:sldId id="830" r:id="rId17"/>
    <p:sldId id="890" r:id="rId18"/>
    <p:sldId id="853" r:id="rId19"/>
    <p:sldId id="901" r:id="rId20"/>
    <p:sldId id="991" r:id="rId21"/>
    <p:sldId id="854" r:id="rId22"/>
    <p:sldId id="855" r:id="rId23"/>
    <p:sldId id="856" r:id="rId24"/>
    <p:sldId id="857" r:id="rId25"/>
    <p:sldId id="926" r:id="rId26"/>
    <p:sldId id="858" r:id="rId27"/>
    <p:sldId id="959" r:id="rId28"/>
    <p:sldId id="862" r:id="rId29"/>
    <p:sldId id="998" r:id="rId30"/>
    <p:sldId id="859" r:id="rId31"/>
    <p:sldId id="905" r:id="rId32"/>
    <p:sldId id="979" r:id="rId33"/>
    <p:sldId id="860" r:id="rId34"/>
    <p:sldId id="861" r:id="rId35"/>
    <p:sldId id="863" r:id="rId36"/>
    <p:sldId id="992" r:id="rId37"/>
    <p:sldId id="864" r:id="rId38"/>
    <p:sldId id="929" r:id="rId39"/>
    <p:sldId id="928" r:id="rId40"/>
    <p:sldId id="900" r:id="rId41"/>
    <p:sldId id="930" r:id="rId42"/>
    <p:sldId id="976" r:id="rId43"/>
    <p:sldId id="894" r:id="rId44"/>
    <p:sldId id="895" r:id="rId45"/>
    <p:sldId id="896" r:id="rId46"/>
    <p:sldId id="933" r:id="rId47"/>
    <p:sldId id="988" r:id="rId48"/>
    <p:sldId id="978" r:id="rId49"/>
    <p:sldId id="990" r:id="rId50"/>
    <p:sldId id="999" r:id="rId51"/>
    <p:sldId id="881" r:id="rId52"/>
    <p:sldId id="850" r:id="rId53"/>
    <p:sldId id="851" r:id="rId54"/>
    <p:sldId id="882" r:id="rId55"/>
    <p:sldId id="883" r:id="rId56"/>
    <p:sldId id="884" r:id="rId57"/>
    <p:sldId id="885" r:id="rId58"/>
    <p:sldId id="886" r:id="rId59"/>
    <p:sldId id="887" r:id="rId60"/>
    <p:sldId id="889" r:id="rId61"/>
    <p:sldId id="1007" r:id="rId62"/>
    <p:sldId id="937" r:id="rId63"/>
    <p:sldId id="982" r:id="rId64"/>
    <p:sldId id="869" r:id="rId65"/>
    <p:sldId id="870" r:id="rId66"/>
    <p:sldId id="872" r:id="rId67"/>
    <p:sldId id="897" r:id="rId68"/>
    <p:sldId id="996" r:id="rId69"/>
    <p:sldId id="898" r:id="rId70"/>
    <p:sldId id="899" r:id="rId71"/>
    <p:sldId id="995" r:id="rId72"/>
    <p:sldId id="873" r:id="rId73"/>
    <p:sldId id="875" r:id="rId74"/>
    <p:sldId id="876" r:id="rId75"/>
    <p:sldId id="878" r:id="rId76"/>
    <p:sldId id="879" r:id="rId77"/>
    <p:sldId id="880" r:id="rId78"/>
    <p:sldId id="1002" r:id="rId79"/>
    <p:sldId id="891" r:id="rId80"/>
    <p:sldId id="1000" r:id="rId81"/>
    <p:sldId id="907" r:id="rId82"/>
    <p:sldId id="909" r:id="rId83"/>
    <p:sldId id="910" r:id="rId84"/>
    <p:sldId id="938" r:id="rId85"/>
    <p:sldId id="911" r:id="rId86"/>
    <p:sldId id="974" r:id="rId87"/>
    <p:sldId id="939" r:id="rId88"/>
    <p:sldId id="940" r:id="rId89"/>
    <p:sldId id="941" r:id="rId90"/>
    <p:sldId id="913" r:id="rId91"/>
    <p:sldId id="916" r:id="rId92"/>
    <p:sldId id="957" r:id="rId93"/>
    <p:sldId id="1001" r:id="rId94"/>
    <p:sldId id="917" r:id="rId95"/>
    <p:sldId id="918" r:id="rId96"/>
    <p:sldId id="948" r:id="rId97"/>
    <p:sldId id="942" r:id="rId98"/>
    <p:sldId id="947" r:id="rId99"/>
    <p:sldId id="922" r:id="rId100"/>
    <p:sldId id="944" r:id="rId101"/>
    <p:sldId id="945" r:id="rId102"/>
    <p:sldId id="950" r:id="rId103"/>
    <p:sldId id="952" r:id="rId104"/>
    <p:sldId id="953" r:id="rId105"/>
    <p:sldId id="954" r:id="rId106"/>
    <p:sldId id="955" r:id="rId107"/>
    <p:sldId id="1005" r:id="rId108"/>
    <p:sldId id="961" r:id="rId109"/>
    <p:sldId id="962" r:id="rId110"/>
    <p:sldId id="963" r:id="rId111"/>
    <p:sldId id="967" r:id="rId112"/>
    <p:sldId id="968" r:id="rId113"/>
    <p:sldId id="964" r:id="rId114"/>
    <p:sldId id="966" r:id="rId115"/>
    <p:sldId id="965" r:id="rId116"/>
    <p:sldId id="1004" r:id="rId117"/>
    <p:sldId id="985" r:id="rId118"/>
    <p:sldId id="844" r:id="rId119"/>
    <p:sldId id="743" r:id="rId120"/>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E01"/>
    <a:srgbClr val="0070C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9E8E1E-AA47-48CF-8245-1409183E1DC0}" v="15" dt="2024-08-08T15:54:22.2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7" autoAdjust="0"/>
    <p:restoredTop sz="81628" autoAdjust="0"/>
  </p:normalViewPr>
  <p:slideViewPr>
    <p:cSldViewPr snapToGrid="0">
      <p:cViewPr varScale="1">
        <p:scale>
          <a:sx n="90" d="100"/>
          <a:sy n="90" d="100"/>
        </p:scale>
        <p:origin x="120" y="93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04:01.119"/>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4:05:35.377"/>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28:58.100"/>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26:48.423"/>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6:44:26.534"/>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28:58.100"/>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26:48.423"/>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26:48.423"/>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26:48.423"/>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1CD4276-431B-4B81-BAC5-E8FD2487A0C3}" type="datetimeFigureOut">
              <a:rPr lang="he-IL" smtClean="0"/>
              <a:t>כ"ז/שבט/תשפ"ה</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8FE66FC6-4312-492F-B667-A8E561F4EE44}" type="slidenum">
              <a:rPr lang="he-IL" smtClean="0"/>
              <a:t>‹#›</a:t>
            </a:fld>
            <a:endParaRPr lang="he-IL"/>
          </a:p>
        </p:txBody>
      </p:sp>
    </p:spTree>
    <p:extLst>
      <p:ext uri="{BB962C8B-B14F-4D97-AF65-F5344CB8AC3E}">
        <p14:creationId xmlns:p14="http://schemas.microsoft.com/office/powerpoint/2010/main" val="1776495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8FE66FC6-4312-492F-B667-A8E561F4EE44}" type="slidenum">
              <a:rPr lang="he-IL" smtClean="0"/>
              <a:t>1</a:t>
            </a:fld>
            <a:endParaRPr lang="he-IL"/>
          </a:p>
        </p:txBody>
      </p:sp>
    </p:spTree>
    <p:extLst>
      <p:ext uri="{BB962C8B-B14F-4D97-AF65-F5344CB8AC3E}">
        <p14:creationId xmlns:p14="http://schemas.microsoft.com/office/powerpoint/2010/main" val="293436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8FE66FC6-4312-492F-B667-A8E561F4EE44}" type="slidenum">
              <a:rPr lang="he-IL" smtClean="0"/>
              <a:t>11</a:t>
            </a:fld>
            <a:endParaRPr lang="he-IL"/>
          </a:p>
        </p:txBody>
      </p:sp>
    </p:spTree>
    <p:extLst>
      <p:ext uri="{BB962C8B-B14F-4D97-AF65-F5344CB8AC3E}">
        <p14:creationId xmlns:p14="http://schemas.microsoft.com/office/powerpoint/2010/main" val="37090002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107</a:t>
            </a:fld>
            <a:endParaRPr lang="he-IL"/>
          </a:p>
        </p:txBody>
      </p:sp>
    </p:spTree>
    <p:extLst>
      <p:ext uri="{BB962C8B-B14F-4D97-AF65-F5344CB8AC3E}">
        <p14:creationId xmlns:p14="http://schemas.microsoft.com/office/powerpoint/2010/main" val="7980061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108</a:t>
            </a:fld>
            <a:endParaRPr lang="he-IL"/>
          </a:p>
        </p:txBody>
      </p:sp>
    </p:spTree>
    <p:extLst>
      <p:ext uri="{BB962C8B-B14F-4D97-AF65-F5344CB8AC3E}">
        <p14:creationId xmlns:p14="http://schemas.microsoft.com/office/powerpoint/2010/main" val="17187274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109</a:t>
            </a:fld>
            <a:endParaRPr lang="he-IL"/>
          </a:p>
        </p:txBody>
      </p:sp>
    </p:spTree>
    <p:extLst>
      <p:ext uri="{BB962C8B-B14F-4D97-AF65-F5344CB8AC3E}">
        <p14:creationId xmlns:p14="http://schemas.microsoft.com/office/powerpoint/2010/main" val="421504212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110</a:t>
            </a:fld>
            <a:endParaRPr lang="he-IL"/>
          </a:p>
        </p:txBody>
      </p:sp>
    </p:spTree>
    <p:extLst>
      <p:ext uri="{BB962C8B-B14F-4D97-AF65-F5344CB8AC3E}">
        <p14:creationId xmlns:p14="http://schemas.microsoft.com/office/powerpoint/2010/main" val="13653551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111</a:t>
            </a:fld>
            <a:endParaRPr lang="he-IL"/>
          </a:p>
        </p:txBody>
      </p:sp>
    </p:spTree>
    <p:extLst>
      <p:ext uri="{BB962C8B-B14F-4D97-AF65-F5344CB8AC3E}">
        <p14:creationId xmlns:p14="http://schemas.microsoft.com/office/powerpoint/2010/main" val="20547227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112</a:t>
            </a:fld>
            <a:endParaRPr lang="he-IL"/>
          </a:p>
        </p:txBody>
      </p:sp>
    </p:spTree>
    <p:extLst>
      <p:ext uri="{BB962C8B-B14F-4D97-AF65-F5344CB8AC3E}">
        <p14:creationId xmlns:p14="http://schemas.microsoft.com/office/powerpoint/2010/main" val="1964883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113</a:t>
            </a:fld>
            <a:endParaRPr lang="en-US"/>
          </a:p>
        </p:txBody>
      </p:sp>
    </p:spTree>
    <p:extLst>
      <p:ext uri="{BB962C8B-B14F-4D97-AF65-F5344CB8AC3E}">
        <p14:creationId xmlns:p14="http://schemas.microsoft.com/office/powerpoint/2010/main" val="15418552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114</a:t>
            </a:fld>
            <a:endParaRPr lang="he-IL"/>
          </a:p>
        </p:txBody>
      </p:sp>
    </p:spTree>
    <p:extLst>
      <p:ext uri="{BB962C8B-B14F-4D97-AF65-F5344CB8AC3E}">
        <p14:creationId xmlns:p14="http://schemas.microsoft.com/office/powerpoint/2010/main" val="5221956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8FE66FC6-4312-492F-B667-A8E561F4EE44}" type="slidenum">
              <a:rPr lang="he-IL" smtClean="0"/>
              <a:t>115</a:t>
            </a:fld>
            <a:endParaRPr lang="he-IL"/>
          </a:p>
        </p:txBody>
      </p:sp>
    </p:spTree>
    <p:extLst>
      <p:ext uri="{BB962C8B-B14F-4D97-AF65-F5344CB8AC3E}">
        <p14:creationId xmlns:p14="http://schemas.microsoft.com/office/powerpoint/2010/main" val="348928338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116</a:t>
            </a:fld>
            <a:endParaRPr lang="en-US"/>
          </a:p>
        </p:txBody>
      </p:sp>
    </p:spTree>
    <p:extLst>
      <p:ext uri="{BB962C8B-B14F-4D97-AF65-F5344CB8AC3E}">
        <p14:creationId xmlns:p14="http://schemas.microsoft.com/office/powerpoint/2010/main" val="565089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13</a:t>
            </a:fld>
            <a:endParaRPr lang="he-IL"/>
          </a:p>
        </p:txBody>
      </p:sp>
    </p:spTree>
    <p:extLst>
      <p:ext uri="{BB962C8B-B14F-4D97-AF65-F5344CB8AC3E}">
        <p14:creationId xmlns:p14="http://schemas.microsoft.com/office/powerpoint/2010/main" val="3542582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14</a:t>
            </a:fld>
            <a:endParaRPr lang="he-IL"/>
          </a:p>
        </p:txBody>
      </p:sp>
    </p:spTree>
    <p:extLst>
      <p:ext uri="{BB962C8B-B14F-4D97-AF65-F5344CB8AC3E}">
        <p14:creationId xmlns:p14="http://schemas.microsoft.com/office/powerpoint/2010/main" val="2035369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15</a:t>
            </a:fld>
            <a:endParaRPr lang="he-IL"/>
          </a:p>
        </p:txBody>
      </p:sp>
    </p:spTree>
    <p:extLst>
      <p:ext uri="{BB962C8B-B14F-4D97-AF65-F5344CB8AC3E}">
        <p14:creationId xmlns:p14="http://schemas.microsoft.com/office/powerpoint/2010/main" val="4291609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16</a:t>
            </a:fld>
            <a:endParaRPr lang="he-IL"/>
          </a:p>
        </p:txBody>
      </p:sp>
    </p:spTree>
    <p:extLst>
      <p:ext uri="{BB962C8B-B14F-4D97-AF65-F5344CB8AC3E}">
        <p14:creationId xmlns:p14="http://schemas.microsoft.com/office/powerpoint/2010/main" val="3275818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17</a:t>
            </a:fld>
            <a:endParaRPr lang="he-IL"/>
          </a:p>
        </p:txBody>
      </p:sp>
    </p:spTree>
    <p:extLst>
      <p:ext uri="{BB962C8B-B14F-4D97-AF65-F5344CB8AC3E}">
        <p14:creationId xmlns:p14="http://schemas.microsoft.com/office/powerpoint/2010/main" val="3995511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18</a:t>
            </a:fld>
            <a:endParaRPr lang="he-IL"/>
          </a:p>
        </p:txBody>
      </p:sp>
    </p:spTree>
    <p:extLst>
      <p:ext uri="{BB962C8B-B14F-4D97-AF65-F5344CB8AC3E}">
        <p14:creationId xmlns:p14="http://schemas.microsoft.com/office/powerpoint/2010/main" val="2606705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19</a:t>
            </a:fld>
            <a:endParaRPr lang="he-IL"/>
          </a:p>
        </p:txBody>
      </p:sp>
    </p:spTree>
    <p:extLst>
      <p:ext uri="{BB962C8B-B14F-4D97-AF65-F5344CB8AC3E}">
        <p14:creationId xmlns:p14="http://schemas.microsoft.com/office/powerpoint/2010/main" val="3683637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20</a:t>
            </a:fld>
            <a:endParaRPr lang="he-IL"/>
          </a:p>
        </p:txBody>
      </p:sp>
    </p:spTree>
    <p:extLst>
      <p:ext uri="{BB962C8B-B14F-4D97-AF65-F5344CB8AC3E}">
        <p14:creationId xmlns:p14="http://schemas.microsoft.com/office/powerpoint/2010/main" val="975482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https://nvd.nist.gov/vuln/detail/CVE-2023-48219</a:t>
            </a:r>
          </a:p>
          <a:p>
            <a:r>
              <a:rPr lang="en-US" dirty="0" err="1"/>
              <a:t>Secure_Angular</a:t>
            </a:r>
            <a:r>
              <a:rPr lang="en-US" dirty="0"/>
              <a:t>\recipes-</a:t>
            </a:r>
            <a:r>
              <a:rPr lang="en-US" dirty="0" err="1"/>
              <a:t>api</a:t>
            </a:r>
            <a:r>
              <a:rPr lang="en-US" dirty="0"/>
              <a:t>\</a:t>
            </a:r>
            <a:r>
              <a:rPr lang="en-US" dirty="0" err="1"/>
              <a:t>Spoliers</a:t>
            </a:r>
            <a:r>
              <a:rPr lang="en-US" dirty="0"/>
              <a:t>\</a:t>
            </a:r>
            <a:r>
              <a:rPr lang="en-US" dirty="0" err="1"/>
              <a:t>Attacking_protecting</a:t>
            </a:r>
            <a:r>
              <a:rPr lang="en-US" dirty="0"/>
              <a:t>\Files</a:t>
            </a:r>
          </a:p>
        </p:txBody>
      </p:sp>
      <p:sp>
        <p:nvSpPr>
          <p:cNvPr id="4" name="Slide Number Placeholder 3"/>
          <p:cNvSpPr>
            <a:spLocks noGrp="1"/>
          </p:cNvSpPr>
          <p:nvPr>
            <p:ph type="sldNum" sz="quarter" idx="5"/>
          </p:nvPr>
        </p:nvSpPr>
        <p:spPr/>
        <p:txBody>
          <a:bodyPr/>
          <a:lstStyle/>
          <a:p>
            <a:fld id="{8FE66FC6-4312-492F-B667-A8E561F4EE44}" type="slidenum">
              <a:rPr lang="he-IL" smtClean="0"/>
              <a:t>21</a:t>
            </a:fld>
            <a:endParaRPr lang="he-IL"/>
          </a:p>
        </p:txBody>
      </p:sp>
    </p:spTree>
    <p:extLst>
      <p:ext uri="{BB962C8B-B14F-4D97-AF65-F5344CB8AC3E}">
        <p14:creationId xmlns:p14="http://schemas.microsoft.com/office/powerpoint/2010/main" val="4213301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2</a:t>
            </a:fld>
            <a:endParaRPr lang="en-US"/>
          </a:p>
        </p:txBody>
      </p:sp>
    </p:spTree>
    <p:extLst>
      <p:ext uri="{BB962C8B-B14F-4D97-AF65-F5344CB8AC3E}">
        <p14:creationId xmlns:p14="http://schemas.microsoft.com/office/powerpoint/2010/main" val="2780887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https://nvd.nist.gov/vuln/detail/CVE-2023-48219</a:t>
            </a:r>
          </a:p>
          <a:p>
            <a:endParaRPr lang="en-US" dirty="0"/>
          </a:p>
          <a:p>
            <a:r>
              <a:rPr lang="en-US" dirty="0"/>
              <a:t>&lt;object data="http://localhost:5187/images/</a:t>
            </a:r>
            <a:r>
              <a:rPr lang="en-US" dirty="0" err="1"/>
              <a:t>sample.svg</a:t>
            </a:r>
            <a:r>
              <a:rPr lang="en-US" dirty="0"/>
              <a:t>" width="300" height="200"&gt;&lt;/object&gt;</a:t>
            </a:r>
          </a:p>
        </p:txBody>
      </p:sp>
      <p:sp>
        <p:nvSpPr>
          <p:cNvPr id="4" name="Slide Number Placeholder 3"/>
          <p:cNvSpPr>
            <a:spLocks noGrp="1"/>
          </p:cNvSpPr>
          <p:nvPr>
            <p:ph type="sldNum" sz="quarter" idx="5"/>
          </p:nvPr>
        </p:nvSpPr>
        <p:spPr/>
        <p:txBody>
          <a:bodyPr/>
          <a:lstStyle/>
          <a:p>
            <a:fld id="{8FE66FC6-4312-492F-B667-A8E561F4EE44}" type="slidenum">
              <a:rPr lang="he-IL" smtClean="0"/>
              <a:t>22</a:t>
            </a:fld>
            <a:endParaRPr lang="he-IL"/>
          </a:p>
        </p:txBody>
      </p:sp>
    </p:spTree>
    <p:extLst>
      <p:ext uri="{BB962C8B-B14F-4D97-AF65-F5344CB8AC3E}">
        <p14:creationId xmlns:p14="http://schemas.microsoft.com/office/powerpoint/2010/main" val="4189340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23</a:t>
            </a:fld>
            <a:endParaRPr lang="he-IL"/>
          </a:p>
        </p:txBody>
      </p:sp>
    </p:spTree>
    <p:extLst>
      <p:ext uri="{BB962C8B-B14F-4D97-AF65-F5344CB8AC3E}">
        <p14:creationId xmlns:p14="http://schemas.microsoft.com/office/powerpoint/2010/main" val="1277330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24</a:t>
            </a:fld>
            <a:endParaRPr lang="he-IL"/>
          </a:p>
        </p:txBody>
      </p:sp>
    </p:spTree>
    <p:extLst>
      <p:ext uri="{BB962C8B-B14F-4D97-AF65-F5344CB8AC3E}">
        <p14:creationId xmlns:p14="http://schemas.microsoft.com/office/powerpoint/2010/main" val="3492464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25</a:t>
            </a:fld>
            <a:endParaRPr lang="he-IL"/>
          </a:p>
        </p:txBody>
      </p:sp>
    </p:spTree>
    <p:extLst>
      <p:ext uri="{BB962C8B-B14F-4D97-AF65-F5344CB8AC3E}">
        <p14:creationId xmlns:p14="http://schemas.microsoft.com/office/powerpoint/2010/main" val="4117807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27</a:t>
            </a:fld>
            <a:endParaRPr lang="he-IL"/>
          </a:p>
        </p:txBody>
      </p:sp>
    </p:spTree>
    <p:extLst>
      <p:ext uri="{BB962C8B-B14F-4D97-AF65-F5344CB8AC3E}">
        <p14:creationId xmlns:p14="http://schemas.microsoft.com/office/powerpoint/2010/main" val="1553439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28</a:t>
            </a:fld>
            <a:endParaRPr lang="he-IL"/>
          </a:p>
        </p:txBody>
      </p:sp>
    </p:spTree>
    <p:extLst>
      <p:ext uri="{BB962C8B-B14F-4D97-AF65-F5344CB8AC3E}">
        <p14:creationId xmlns:p14="http://schemas.microsoft.com/office/powerpoint/2010/main" val="2004175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29</a:t>
            </a:fld>
            <a:endParaRPr lang="en-US"/>
          </a:p>
        </p:txBody>
      </p:sp>
    </p:spTree>
    <p:extLst>
      <p:ext uri="{BB962C8B-B14F-4D97-AF65-F5344CB8AC3E}">
        <p14:creationId xmlns:p14="http://schemas.microsoft.com/office/powerpoint/2010/main" val="3004398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30</a:t>
            </a:fld>
            <a:endParaRPr lang="he-IL"/>
          </a:p>
        </p:txBody>
      </p:sp>
    </p:spTree>
    <p:extLst>
      <p:ext uri="{BB962C8B-B14F-4D97-AF65-F5344CB8AC3E}">
        <p14:creationId xmlns:p14="http://schemas.microsoft.com/office/powerpoint/2010/main" val="1048157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31</a:t>
            </a:fld>
            <a:endParaRPr lang="he-IL"/>
          </a:p>
        </p:txBody>
      </p:sp>
    </p:spTree>
    <p:extLst>
      <p:ext uri="{BB962C8B-B14F-4D97-AF65-F5344CB8AC3E}">
        <p14:creationId xmlns:p14="http://schemas.microsoft.com/office/powerpoint/2010/main" val="36982043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https://nvd.nist.gov/vuln/detail/CVE-2023-48219</a:t>
            </a:r>
          </a:p>
          <a:p>
            <a:r>
              <a:rPr lang="en-US" dirty="0" err="1"/>
              <a:t>sanitizer.bypassSecurityTrustHtml</a:t>
            </a:r>
            <a:r>
              <a:rPr lang="en-US" dirty="0"/>
              <a:t>(</a:t>
            </a:r>
            <a:r>
              <a:rPr lang="en-US" dirty="0" err="1"/>
              <a:t>untrustedHTML</a:t>
            </a:r>
            <a:r>
              <a:rPr lang="en-US" dirty="0"/>
              <a:t>)</a:t>
            </a:r>
          </a:p>
          <a:p>
            <a:r>
              <a:rPr lang="en-US" dirty="0"/>
              <a:t>can create vulnerabilities if </a:t>
            </a:r>
            <a:r>
              <a:rPr lang="en-US" dirty="0" err="1"/>
              <a:t>untrustedHTML</a:t>
            </a:r>
            <a:r>
              <a:rPr lang="en-US" dirty="0"/>
              <a:t> comes directly from user input (because bypass methods tell Angular to </a:t>
            </a:r>
            <a:r>
              <a:rPr lang="en-US" i="1" dirty="0"/>
              <a:t>trust</a:t>
            </a:r>
            <a:r>
              <a:rPr lang="en-US" dirty="0"/>
              <a:t> that content, thereby possibly allowing malicious scripts to slip through).In other words, the snippet you’ve shown does not indicate an inherent security flaw. The potential for insecurity arises only if the sanitizer is misused (e.g., blindly trusting or bypassing security on user-supplied data).</a:t>
            </a:r>
          </a:p>
        </p:txBody>
      </p:sp>
      <p:sp>
        <p:nvSpPr>
          <p:cNvPr id="4" name="Slide Number Placeholder 3"/>
          <p:cNvSpPr>
            <a:spLocks noGrp="1"/>
          </p:cNvSpPr>
          <p:nvPr>
            <p:ph type="sldNum" sz="quarter" idx="5"/>
          </p:nvPr>
        </p:nvSpPr>
        <p:spPr/>
        <p:txBody>
          <a:bodyPr/>
          <a:lstStyle/>
          <a:p>
            <a:fld id="{8FE66FC6-4312-492F-B667-A8E561F4EE44}" type="slidenum">
              <a:rPr lang="he-IL" smtClean="0"/>
              <a:t>32</a:t>
            </a:fld>
            <a:endParaRPr lang="he-IL"/>
          </a:p>
        </p:txBody>
      </p:sp>
    </p:spTree>
    <p:extLst>
      <p:ext uri="{BB962C8B-B14F-4D97-AF65-F5344CB8AC3E}">
        <p14:creationId xmlns:p14="http://schemas.microsoft.com/office/powerpoint/2010/main" val="3004496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757855-88CE-1E4B-B499-88B6510773E9}" type="slidenum">
              <a:rPr lang="en-US" smtClean="0"/>
              <a:t>3</a:t>
            </a:fld>
            <a:endParaRPr lang="en-US"/>
          </a:p>
        </p:txBody>
      </p:sp>
    </p:spTree>
    <p:extLst>
      <p:ext uri="{BB962C8B-B14F-4D97-AF65-F5344CB8AC3E}">
        <p14:creationId xmlns:p14="http://schemas.microsoft.com/office/powerpoint/2010/main" val="41494007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33</a:t>
            </a:fld>
            <a:endParaRPr lang="en-US"/>
          </a:p>
        </p:txBody>
      </p:sp>
    </p:spTree>
    <p:extLst>
      <p:ext uri="{BB962C8B-B14F-4D97-AF65-F5344CB8AC3E}">
        <p14:creationId xmlns:p14="http://schemas.microsoft.com/office/powerpoint/2010/main" val="3856309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34</a:t>
            </a:fld>
            <a:endParaRPr lang="he-IL"/>
          </a:p>
        </p:txBody>
      </p:sp>
    </p:spTree>
    <p:extLst>
      <p:ext uri="{BB962C8B-B14F-4D97-AF65-F5344CB8AC3E}">
        <p14:creationId xmlns:p14="http://schemas.microsoft.com/office/powerpoint/2010/main" val="210342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35</a:t>
            </a:fld>
            <a:endParaRPr lang="he-IL"/>
          </a:p>
        </p:txBody>
      </p:sp>
    </p:spTree>
    <p:extLst>
      <p:ext uri="{BB962C8B-B14F-4D97-AF65-F5344CB8AC3E}">
        <p14:creationId xmlns:p14="http://schemas.microsoft.com/office/powerpoint/2010/main" val="3141644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36</a:t>
            </a:fld>
            <a:endParaRPr lang="he-IL"/>
          </a:p>
        </p:txBody>
      </p:sp>
    </p:spTree>
    <p:extLst>
      <p:ext uri="{BB962C8B-B14F-4D97-AF65-F5344CB8AC3E}">
        <p14:creationId xmlns:p14="http://schemas.microsoft.com/office/powerpoint/2010/main" val="125523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37</a:t>
            </a:fld>
            <a:endParaRPr lang="he-IL"/>
          </a:p>
        </p:txBody>
      </p:sp>
    </p:spTree>
    <p:extLst>
      <p:ext uri="{BB962C8B-B14F-4D97-AF65-F5344CB8AC3E}">
        <p14:creationId xmlns:p14="http://schemas.microsoft.com/office/powerpoint/2010/main" val="24607376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38</a:t>
            </a:fld>
            <a:endParaRPr lang="he-IL"/>
          </a:p>
        </p:txBody>
      </p:sp>
    </p:spTree>
    <p:extLst>
      <p:ext uri="{BB962C8B-B14F-4D97-AF65-F5344CB8AC3E}">
        <p14:creationId xmlns:p14="http://schemas.microsoft.com/office/powerpoint/2010/main" val="21879245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39</a:t>
            </a:fld>
            <a:endParaRPr lang="en-US"/>
          </a:p>
        </p:txBody>
      </p:sp>
    </p:spTree>
    <p:extLst>
      <p:ext uri="{BB962C8B-B14F-4D97-AF65-F5344CB8AC3E}">
        <p14:creationId xmlns:p14="http://schemas.microsoft.com/office/powerpoint/2010/main" val="395967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40</a:t>
            </a:fld>
            <a:endParaRPr lang="he-IL"/>
          </a:p>
        </p:txBody>
      </p:sp>
    </p:spTree>
    <p:extLst>
      <p:ext uri="{BB962C8B-B14F-4D97-AF65-F5344CB8AC3E}">
        <p14:creationId xmlns:p14="http://schemas.microsoft.com/office/powerpoint/2010/main" val="4279610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41</a:t>
            </a:fld>
            <a:endParaRPr lang="he-IL"/>
          </a:p>
        </p:txBody>
      </p:sp>
    </p:spTree>
    <p:extLst>
      <p:ext uri="{BB962C8B-B14F-4D97-AF65-F5344CB8AC3E}">
        <p14:creationId xmlns:p14="http://schemas.microsoft.com/office/powerpoint/2010/main" val="3950063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42</a:t>
            </a:fld>
            <a:endParaRPr lang="he-IL"/>
          </a:p>
        </p:txBody>
      </p:sp>
    </p:spTree>
    <p:extLst>
      <p:ext uri="{BB962C8B-B14F-4D97-AF65-F5344CB8AC3E}">
        <p14:creationId xmlns:p14="http://schemas.microsoft.com/office/powerpoint/2010/main" val="2632009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4</a:t>
            </a:fld>
            <a:endParaRPr lang="en-US"/>
          </a:p>
        </p:txBody>
      </p:sp>
    </p:spTree>
    <p:extLst>
      <p:ext uri="{BB962C8B-B14F-4D97-AF65-F5344CB8AC3E}">
        <p14:creationId xmlns:p14="http://schemas.microsoft.com/office/powerpoint/2010/main" val="28431449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43</a:t>
            </a:fld>
            <a:endParaRPr lang="he-IL"/>
          </a:p>
        </p:txBody>
      </p:sp>
    </p:spTree>
    <p:extLst>
      <p:ext uri="{BB962C8B-B14F-4D97-AF65-F5344CB8AC3E}">
        <p14:creationId xmlns:p14="http://schemas.microsoft.com/office/powerpoint/2010/main" val="16321286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44</a:t>
            </a:fld>
            <a:endParaRPr lang="he-IL"/>
          </a:p>
        </p:txBody>
      </p:sp>
    </p:spTree>
    <p:extLst>
      <p:ext uri="{BB962C8B-B14F-4D97-AF65-F5344CB8AC3E}">
        <p14:creationId xmlns:p14="http://schemas.microsoft.com/office/powerpoint/2010/main" val="15749524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45</a:t>
            </a:fld>
            <a:endParaRPr lang="en-US"/>
          </a:p>
        </p:txBody>
      </p:sp>
    </p:spTree>
    <p:extLst>
      <p:ext uri="{BB962C8B-B14F-4D97-AF65-F5344CB8AC3E}">
        <p14:creationId xmlns:p14="http://schemas.microsoft.com/office/powerpoint/2010/main" val="34773923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46</a:t>
            </a:fld>
            <a:endParaRPr lang="he-IL"/>
          </a:p>
        </p:txBody>
      </p:sp>
    </p:spTree>
    <p:extLst>
      <p:ext uri="{BB962C8B-B14F-4D97-AF65-F5344CB8AC3E}">
        <p14:creationId xmlns:p14="http://schemas.microsoft.com/office/powerpoint/2010/main" val="13147370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48</a:t>
            </a:fld>
            <a:endParaRPr lang="he-IL"/>
          </a:p>
        </p:txBody>
      </p:sp>
    </p:spTree>
    <p:extLst>
      <p:ext uri="{BB962C8B-B14F-4D97-AF65-F5344CB8AC3E}">
        <p14:creationId xmlns:p14="http://schemas.microsoft.com/office/powerpoint/2010/main" val="19158892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49</a:t>
            </a:fld>
            <a:endParaRPr lang="he-IL"/>
          </a:p>
        </p:txBody>
      </p:sp>
    </p:spTree>
    <p:extLst>
      <p:ext uri="{BB962C8B-B14F-4D97-AF65-F5344CB8AC3E}">
        <p14:creationId xmlns:p14="http://schemas.microsoft.com/office/powerpoint/2010/main" val="2077025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50</a:t>
            </a:fld>
            <a:endParaRPr lang="he-IL"/>
          </a:p>
        </p:txBody>
      </p:sp>
    </p:spTree>
    <p:extLst>
      <p:ext uri="{BB962C8B-B14F-4D97-AF65-F5344CB8AC3E}">
        <p14:creationId xmlns:p14="http://schemas.microsoft.com/office/powerpoint/2010/main" val="14901326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51</a:t>
            </a:fld>
            <a:endParaRPr lang="he-IL"/>
          </a:p>
        </p:txBody>
      </p:sp>
    </p:spTree>
    <p:extLst>
      <p:ext uri="{BB962C8B-B14F-4D97-AF65-F5344CB8AC3E}">
        <p14:creationId xmlns:p14="http://schemas.microsoft.com/office/powerpoint/2010/main" val="15802253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52</a:t>
            </a:fld>
            <a:endParaRPr lang="he-IL"/>
          </a:p>
        </p:txBody>
      </p:sp>
    </p:spTree>
    <p:extLst>
      <p:ext uri="{BB962C8B-B14F-4D97-AF65-F5344CB8AC3E}">
        <p14:creationId xmlns:p14="http://schemas.microsoft.com/office/powerpoint/2010/main" val="4862975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53</a:t>
            </a:fld>
            <a:endParaRPr lang="he-IL"/>
          </a:p>
        </p:txBody>
      </p:sp>
    </p:spTree>
    <p:extLst>
      <p:ext uri="{BB962C8B-B14F-4D97-AF65-F5344CB8AC3E}">
        <p14:creationId xmlns:p14="http://schemas.microsoft.com/office/powerpoint/2010/main" val="1509890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5</a:t>
            </a:fld>
            <a:endParaRPr lang="en-US"/>
          </a:p>
        </p:txBody>
      </p:sp>
    </p:spTree>
    <p:extLst>
      <p:ext uri="{BB962C8B-B14F-4D97-AF65-F5344CB8AC3E}">
        <p14:creationId xmlns:p14="http://schemas.microsoft.com/office/powerpoint/2010/main" val="19818041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54</a:t>
            </a:fld>
            <a:endParaRPr lang="he-IL"/>
          </a:p>
        </p:txBody>
      </p:sp>
    </p:spTree>
    <p:extLst>
      <p:ext uri="{BB962C8B-B14F-4D97-AF65-F5344CB8AC3E}">
        <p14:creationId xmlns:p14="http://schemas.microsoft.com/office/powerpoint/2010/main" val="13161937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55</a:t>
            </a:fld>
            <a:endParaRPr lang="he-IL"/>
          </a:p>
        </p:txBody>
      </p:sp>
    </p:spTree>
    <p:extLst>
      <p:ext uri="{BB962C8B-B14F-4D97-AF65-F5344CB8AC3E}">
        <p14:creationId xmlns:p14="http://schemas.microsoft.com/office/powerpoint/2010/main" val="36259196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56</a:t>
            </a:fld>
            <a:endParaRPr lang="he-IL"/>
          </a:p>
        </p:txBody>
      </p:sp>
    </p:spTree>
    <p:extLst>
      <p:ext uri="{BB962C8B-B14F-4D97-AF65-F5344CB8AC3E}">
        <p14:creationId xmlns:p14="http://schemas.microsoft.com/office/powerpoint/2010/main" val="14004948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57</a:t>
            </a:fld>
            <a:endParaRPr lang="he-IL"/>
          </a:p>
        </p:txBody>
      </p:sp>
    </p:spTree>
    <p:extLst>
      <p:ext uri="{BB962C8B-B14F-4D97-AF65-F5344CB8AC3E}">
        <p14:creationId xmlns:p14="http://schemas.microsoft.com/office/powerpoint/2010/main" val="31641668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58</a:t>
            </a:fld>
            <a:endParaRPr lang="he-IL"/>
          </a:p>
        </p:txBody>
      </p:sp>
    </p:spTree>
    <p:extLst>
      <p:ext uri="{BB962C8B-B14F-4D97-AF65-F5344CB8AC3E}">
        <p14:creationId xmlns:p14="http://schemas.microsoft.com/office/powerpoint/2010/main" val="21613278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59</a:t>
            </a:fld>
            <a:endParaRPr lang="he-IL"/>
          </a:p>
        </p:txBody>
      </p:sp>
    </p:spTree>
    <p:extLst>
      <p:ext uri="{BB962C8B-B14F-4D97-AF65-F5344CB8AC3E}">
        <p14:creationId xmlns:p14="http://schemas.microsoft.com/office/powerpoint/2010/main" val="29185740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61</a:t>
            </a:fld>
            <a:endParaRPr lang="he-IL"/>
          </a:p>
        </p:txBody>
      </p:sp>
    </p:spTree>
    <p:extLst>
      <p:ext uri="{BB962C8B-B14F-4D97-AF65-F5344CB8AC3E}">
        <p14:creationId xmlns:p14="http://schemas.microsoft.com/office/powerpoint/2010/main" val="29327658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&lt;html&gt;</a:t>
            </a:r>
          </a:p>
          <a:p>
            <a:r>
              <a:rPr lang="en-US"/>
              <a:t>  &lt;!-- CSRF PoC - generated by Burp Suite Professional --&gt;</a:t>
            </a:r>
          </a:p>
          <a:p>
            <a:r>
              <a:rPr lang="en-US"/>
              <a:t>  &lt;body&gt;</a:t>
            </a:r>
          </a:p>
          <a:p>
            <a:r>
              <a:rPr lang="en-US"/>
              <a:t>    &lt;script&gt;</a:t>
            </a:r>
          </a:p>
          <a:p>
            <a:r>
              <a:rPr lang="en-US"/>
              <a:t>      function </a:t>
            </a:r>
            <a:r>
              <a:rPr lang="en-US" err="1"/>
              <a:t>submitRequest</a:t>
            </a:r>
            <a:r>
              <a:rPr lang="en-US"/>
              <a:t>()</a:t>
            </a:r>
          </a:p>
          <a:p>
            <a:r>
              <a:rPr lang="en-US"/>
              <a:t>      {</a:t>
            </a:r>
          </a:p>
          <a:p>
            <a:r>
              <a:rPr lang="en-US"/>
              <a:t>        var </a:t>
            </a:r>
            <a:r>
              <a:rPr lang="en-US" err="1"/>
              <a:t>xhr</a:t>
            </a:r>
            <a:r>
              <a:rPr lang="en-US"/>
              <a:t> = new </a:t>
            </a:r>
            <a:r>
              <a:rPr lang="en-US" err="1"/>
              <a:t>XMLHttpRequest</a:t>
            </a:r>
            <a:r>
              <a:rPr lang="en-US"/>
              <a:t>();</a:t>
            </a:r>
          </a:p>
          <a:p>
            <a:r>
              <a:rPr lang="en-US"/>
              <a:t>        </a:t>
            </a:r>
            <a:r>
              <a:rPr lang="en-US" err="1"/>
              <a:t>xhr.open</a:t>
            </a:r>
            <a:r>
              <a:rPr lang="en-US"/>
              <a:t>("POST", "http:\/\/localhost:5187\/Recipes", true);</a:t>
            </a:r>
          </a:p>
          <a:p>
            <a:r>
              <a:rPr lang="en-US"/>
              <a:t>        </a:t>
            </a:r>
            <a:r>
              <a:rPr lang="en-US" err="1"/>
              <a:t>xhr.setRequestHeader</a:t>
            </a:r>
            <a:r>
              <a:rPr lang="en-US"/>
              <a:t>("Accept", "application\/</a:t>
            </a:r>
            <a:r>
              <a:rPr lang="en-US" err="1"/>
              <a:t>json</a:t>
            </a:r>
            <a:r>
              <a:rPr lang="en-US"/>
              <a:t>, text\/plain, *\/*");</a:t>
            </a:r>
          </a:p>
          <a:p>
            <a:r>
              <a:rPr lang="en-US"/>
              <a:t>        </a:t>
            </a:r>
            <a:r>
              <a:rPr lang="en-US" err="1"/>
              <a:t>xhr.setRequestHeader</a:t>
            </a:r>
            <a:r>
              <a:rPr lang="en-US"/>
              <a:t>("Accept-Language", "</a:t>
            </a:r>
            <a:r>
              <a:rPr lang="en-US" err="1"/>
              <a:t>en-US,en;q</a:t>
            </a:r>
            <a:r>
              <a:rPr lang="en-US"/>
              <a:t>=0.5");</a:t>
            </a:r>
          </a:p>
          <a:p>
            <a:r>
              <a:rPr lang="en-US"/>
              <a:t>        </a:t>
            </a:r>
            <a:r>
              <a:rPr lang="en-US" err="1"/>
              <a:t>xhr.setRequestHeader</a:t>
            </a:r>
            <a:r>
              <a:rPr lang="en-US"/>
              <a:t>("Content-Type", "multipart\/form-data; boundary=---------------------------1607287581594720766577292193");</a:t>
            </a:r>
          </a:p>
          <a:p>
            <a:r>
              <a:rPr lang="en-US"/>
              <a:t>        </a:t>
            </a:r>
            <a:r>
              <a:rPr lang="en-US" err="1"/>
              <a:t>xhr.withCredentials</a:t>
            </a:r>
            <a:r>
              <a:rPr lang="en-US"/>
              <a:t> = true;</a:t>
            </a:r>
          </a:p>
          <a:p>
            <a:r>
              <a:rPr lang="en-US"/>
              <a:t>        var body = "-----------------------------1607287581594720766577292193\r\n" + </a:t>
            </a:r>
          </a:p>
          <a:p>
            <a:r>
              <a:rPr lang="en-US"/>
              <a:t>          "Content-Disposition: form-data; name=\"name\"\r\n" + </a:t>
            </a:r>
          </a:p>
          <a:p>
            <a:r>
              <a:rPr lang="en-US"/>
              <a:t>          "\r\n" + </a:t>
            </a:r>
          </a:p>
          <a:p>
            <a:r>
              <a:rPr lang="en-US"/>
              <a:t>          "test\r\n" + </a:t>
            </a:r>
          </a:p>
          <a:p>
            <a:r>
              <a:rPr lang="en-US"/>
              <a:t>          "-----------------------------1607287581594720766577292193\r\n" + </a:t>
            </a:r>
          </a:p>
          <a:p>
            <a:r>
              <a:rPr lang="en-US"/>
              <a:t>          "Content-Disposition: form-data; name=\"instructions\"\r\n" + </a:t>
            </a:r>
          </a:p>
          <a:p>
            <a:r>
              <a:rPr lang="en-US"/>
              <a:t>          "\r\n" + </a:t>
            </a:r>
          </a:p>
          <a:p>
            <a:r>
              <a:rPr lang="en-US"/>
              <a:t>          "test\r\n" + </a:t>
            </a:r>
          </a:p>
          <a:p>
            <a:r>
              <a:rPr lang="en-US"/>
              <a:t>          "-----------------------------1607287581594720766577292193\r\n" + </a:t>
            </a:r>
          </a:p>
          <a:p>
            <a:r>
              <a:rPr lang="en-US"/>
              <a:t>          "Content-Disposition: form-data; name=\"image\"; filename=\"</a:t>
            </a:r>
            <a:r>
              <a:rPr lang="en-US" err="1"/>
              <a:t>no_malcious_sample.svg</a:t>
            </a:r>
            <a:r>
              <a:rPr lang="en-US"/>
              <a:t>\"\r\n" + </a:t>
            </a:r>
          </a:p>
          <a:p>
            <a:r>
              <a:rPr lang="en-US"/>
              <a:t>          "Content-Type: image/</a:t>
            </a:r>
            <a:r>
              <a:rPr lang="en-US" err="1"/>
              <a:t>svg+xml</a:t>
            </a:r>
            <a:r>
              <a:rPr lang="en-US"/>
              <a:t>\r\n" + </a:t>
            </a:r>
          </a:p>
          <a:p>
            <a:r>
              <a:rPr lang="en-US"/>
              <a:t>          "\r\n" + </a:t>
            </a:r>
          </a:p>
          <a:p>
            <a:r>
              <a:rPr lang="en-US"/>
              <a:t>          "\x3c?xml version=\"1.0\" encoding=\"UTF-8\" standalone=\"no\"?\x3e\r\n" + </a:t>
            </a:r>
          </a:p>
          <a:p>
            <a:r>
              <a:rPr lang="en-US"/>
              <a:t>          "\x3csvg </a:t>
            </a:r>
            <a:r>
              <a:rPr lang="en-US" err="1"/>
              <a:t>xmlns</a:t>
            </a:r>
            <a:r>
              <a:rPr lang="en-US"/>
              <a:t>=\"http://www.w3.org/2000/svg\" width=\"100\" height=\"100\"\x3e\r\n" + </a:t>
            </a:r>
          </a:p>
          <a:p>
            <a:r>
              <a:rPr lang="en-US"/>
              <a:t>          "  \x3ccircle cx=\"50\" cy=\"50\" r=\"40\" stroke=\"black\" stroke-width=\"3\" fill=\"red\" /\x3e\r\n" + </a:t>
            </a:r>
          </a:p>
          <a:p>
            <a:r>
              <a:rPr lang="en-US"/>
              <a:t>          "\x3c/</a:t>
            </a:r>
            <a:r>
              <a:rPr lang="en-US" err="1"/>
              <a:t>svg</a:t>
            </a:r>
            <a:r>
              <a:rPr lang="en-US"/>
              <a:t>\x3e\r\n" + </a:t>
            </a:r>
          </a:p>
          <a:p>
            <a:r>
              <a:rPr lang="en-US"/>
              <a:t>          "\r\n" + </a:t>
            </a:r>
          </a:p>
          <a:p>
            <a:r>
              <a:rPr lang="en-US"/>
              <a:t>          "-----------------------------1607287581594720766577292193--\r\n";</a:t>
            </a:r>
          </a:p>
          <a:p>
            <a:r>
              <a:rPr lang="en-US"/>
              <a:t>        var </a:t>
            </a:r>
            <a:r>
              <a:rPr lang="en-US" err="1"/>
              <a:t>aBody</a:t>
            </a:r>
            <a:r>
              <a:rPr lang="en-US"/>
              <a:t> = new Uint8Array(</a:t>
            </a:r>
            <a:r>
              <a:rPr lang="en-US" err="1"/>
              <a:t>body.length</a:t>
            </a:r>
            <a:r>
              <a:rPr lang="en-US"/>
              <a:t>);</a:t>
            </a:r>
          </a:p>
          <a:p>
            <a:r>
              <a:rPr lang="en-US"/>
              <a:t>        for (var </a:t>
            </a:r>
            <a:r>
              <a:rPr lang="en-US" err="1"/>
              <a:t>i</a:t>
            </a:r>
            <a:r>
              <a:rPr lang="en-US"/>
              <a:t> = 0; </a:t>
            </a:r>
            <a:r>
              <a:rPr lang="en-US" err="1"/>
              <a:t>i</a:t>
            </a:r>
            <a:r>
              <a:rPr lang="en-US"/>
              <a:t> &lt; </a:t>
            </a:r>
            <a:r>
              <a:rPr lang="en-US" err="1"/>
              <a:t>aBody.length</a:t>
            </a:r>
            <a:r>
              <a:rPr lang="en-US"/>
              <a:t>; </a:t>
            </a:r>
            <a:r>
              <a:rPr lang="en-US" err="1"/>
              <a:t>i</a:t>
            </a:r>
            <a:r>
              <a:rPr lang="en-US"/>
              <a:t>++)</a:t>
            </a:r>
          </a:p>
          <a:p>
            <a:r>
              <a:rPr lang="en-US"/>
              <a:t>          </a:t>
            </a:r>
            <a:r>
              <a:rPr lang="en-US" err="1"/>
              <a:t>aBody</a:t>
            </a:r>
            <a:r>
              <a:rPr lang="en-US"/>
              <a:t>[</a:t>
            </a:r>
            <a:r>
              <a:rPr lang="en-US" err="1"/>
              <a:t>i</a:t>
            </a:r>
            <a:r>
              <a:rPr lang="en-US"/>
              <a:t>] = </a:t>
            </a:r>
            <a:r>
              <a:rPr lang="en-US" err="1"/>
              <a:t>body.charCodeAt</a:t>
            </a:r>
            <a:r>
              <a:rPr lang="en-US"/>
              <a:t>(</a:t>
            </a:r>
            <a:r>
              <a:rPr lang="en-US" err="1"/>
              <a:t>i</a:t>
            </a:r>
            <a:r>
              <a:rPr lang="en-US"/>
              <a:t>); </a:t>
            </a:r>
          </a:p>
          <a:p>
            <a:r>
              <a:rPr lang="en-US"/>
              <a:t>        </a:t>
            </a:r>
            <a:r>
              <a:rPr lang="en-US" err="1"/>
              <a:t>xhr.send</a:t>
            </a:r>
            <a:r>
              <a:rPr lang="en-US"/>
              <a:t>(new Blob([</a:t>
            </a:r>
            <a:r>
              <a:rPr lang="en-US" err="1"/>
              <a:t>aBody</a:t>
            </a:r>
            <a:r>
              <a:rPr lang="en-US"/>
              <a:t>]));</a:t>
            </a:r>
          </a:p>
          <a:p>
            <a:r>
              <a:rPr lang="en-US"/>
              <a:t>      }</a:t>
            </a:r>
          </a:p>
          <a:p>
            <a:r>
              <a:rPr lang="en-US"/>
              <a:t>      </a:t>
            </a:r>
            <a:r>
              <a:rPr lang="en-US" err="1"/>
              <a:t>submitRequest</a:t>
            </a:r>
            <a:r>
              <a:rPr lang="en-US"/>
              <a:t>();</a:t>
            </a:r>
          </a:p>
          <a:p>
            <a:r>
              <a:rPr lang="en-US"/>
              <a:t>    &lt;/script&gt;</a:t>
            </a:r>
          </a:p>
          <a:p>
            <a:r>
              <a:rPr lang="en-US"/>
              <a:t>    &lt;form action="#"&gt;</a:t>
            </a:r>
          </a:p>
          <a:p>
            <a:r>
              <a:rPr lang="en-US"/>
              <a:t>      &lt;input type="button" value="Submit request" onclick="</a:t>
            </a:r>
            <a:r>
              <a:rPr lang="en-US" err="1"/>
              <a:t>submitRequest</a:t>
            </a:r>
            <a:r>
              <a:rPr lang="en-US"/>
              <a:t>();" /&gt;</a:t>
            </a:r>
          </a:p>
          <a:p>
            <a:r>
              <a:rPr lang="en-US"/>
              <a:t>    &lt;/form&gt;</a:t>
            </a:r>
          </a:p>
          <a:p>
            <a:r>
              <a:rPr lang="en-US"/>
              <a:t>  &lt;/body&gt;</a:t>
            </a:r>
          </a:p>
          <a:p>
            <a:r>
              <a:rPr lang="en-US"/>
              <a:t>&lt;/html&gt;</a:t>
            </a:r>
          </a:p>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62</a:t>
            </a:fld>
            <a:endParaRPr lang="he-IL"/>
          </a:p>
        </p:txBody>
      </p:sp>
    </p:spTree>
    <p:extLst>
      <p:ext uri="{BB962C8B-B14F-4D97-AF65-F5344CB8AC3E}">
        <p14:creationId xmlns:p14="http://schemas.microsoft.com/office/powerpoint/2010/main" val="32850802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63</a:t>
            </a:fld>
            <a:endParaRPr lang="he-IL"/>
          </a:p>
        </p:txBody>
      </p:sp>
    </p:spTree>
    <p:extLst>
      <p:ext uri="{BB962C8B-B14F-4D97-AF65-F5344CB8AC3E}">
        <p14:creationId xmlns:p14="http://schemas.microsoft.com/office/powerpoint/2010/main" val="42883104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64</a:t>
            </a:fld>
            <a:endParaRPr lang="he-IL"/>
          </a:p>
        </p:txBody>
      </p:sp>
    </p:spTree>
    <p:extLst>
      <p:ext uri="{BB962C8B-B14F-4D97-AF65-F5344CB8AC3E}">
        <p14:creationId xmlns:p14="http://schemas.microsoft.com/office/powerpoint/2010/main" val="256785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6</a:t>
            </a:fld>
            <a:endParaRPr lang="en-US"/>
          </a:p>
        </p:txBody>
      </p:sp>
    </p:spTree>
    <p:extLst>
      <p:ext uri="{BB962C8B-B14F-4D97-AF65-F5344CB8AC3E}">
        <p14:creationId xmlns:p14="http://schemas.microsoft.com/office/powerpoint/2010/main" val="21135725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65</a:t>
            </a:fld>
            <a:endParaRPr lang="he-IL"/>
          </a:p>
        </p:txBody>
      </p:sp>
    </p:spTree>
    <p:extLst>
      <p:ext uri="{BB962C8B-B14F-4D97-AF65-F5344CB8AC3E}">
        <p14:creationId xmlns:p14="http://schemas.microsoft.com/office/powerpoint/2010/main" val="25328472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66</a:t>
            </a:fld>
            <a:endParaRPr lang="he-IL"/>
          </a:p>
        </p:txBody>
      </p:sp>
    </p:spTree>
    <p:extLst>
      <p:ext uri="{BB962C8B-B14F-4D97-AF65-F5344CB8AC3E}">
        <p14:creationId xmlns:p14="http://schemas.microsoft.com/office/powerpoint/2010/main" val="39388288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67</a:t>
            </a:fld>
            <a:endParaRPr lang="he-IL"/>
          </a:p>
        </p:txBody>
      </p:sp>
    </p:spTree>
    <p:extLst>
      <p:ext uri="{BB962C8B-B14F-4D97-AF65-F5344CB8AC3E}">
        <p14:creationId xmlns:p14="http://schemas.microsoft.com/office/powerpoint/2010/main" val="15787149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68</a:t>
            </a:fld>
            <a:endParaRPr lang="he-IL"/>
          </a:p>
        </p:txBody>
      </p:sp>
    </p:spTree>
    <p:extLst>
      <p:ext uri="{BB962C8B-B14F-4D97-AF65-F5344CB8AC3E}">
        <p14:creationId xmlns:p14="http://schemas.microsoft.com/office/powerpoint/2010/main" val="1017242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69</a:t>
            </a:fld>
            <a:endParaRPr lang="he-IL"/>
          </a:p>
        </p:txBody>
      </p:sp>
    </p:spTree>
    <p:extLst>
      <p:ext uri="{BB962C8B-B14F-4D97-AF65-F5344CB8AC3E}">
        <p14:creationId xmlns:p14="http://schemas.microsoft.com/office/powerpoint/2010/main" val="9226420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https://angular.io/guide/http-security-xsrf-protection</a:t>
            </a:r>
          </a:p>
          <a:p>
            <a:endParaRPr lang="en-US"/>
          </a:p>
          <a:p>
            <a:r>
              <a:rPr lang="en-US"/>
              <a:t>https://learn.microsoft.com/en-us/aspnet/core/security/anti-request-forgery?view=aspnetcore-8.0</a:t>
            </a:r>
          </a:p>
          <a:p>
            <a:r>
              <a:rPr lang="en-US" err="1"/>
              <a:t>builder.Services.AddAntiforgery</a:t>
            </a:r>
            <a:r>
              <a:rPr lang="en-US"/>
              <a:t>(options =&gt;</a:t>
            </a:r>
          </a:p>
          <a:p>
            <a:r>
              <a:rPr lang="en-US"/>
              <a:t>{</a:t>
            </a:r>
          </a:p>
          <a:p>
            <a:r>
              <a:rPr lang="en-US"/>
              <a:t>    // Set Cookie properties using </a:t>
            </a:r>
            <a:r>
              <a:rPr lang="en-US" err="1"/>
              <a:t>CookieBuilder</a:t>
            </a:r>
            <a:r>
              <a:rPr lang="en-US"/>
              <a:t> properties†.</a:t>
            </a:r>
          </a:p>
          <a:p>
            <a:r>
              <a:rPr lang="en-US"/>
              <a:t>    </a:t>
            </a:r>
            <a:r>
              <a:rPr lang="en-US" err="1"/>
              <a:t>options.FormFieldName</a:t>
            </a:r>
            <a:r>
              <a:rPr lang="en-US"/>
              <a:t> = "</a:t>
            </a:r>
            <a:r>
              <a:rPr lang="en-US" err="1"/>
              <a:t>AntiforgeryFieldname</a:t>
            </a:r>
            <a:r>
              <a:rPr lang="en-US"/>
              <a:t>";</a:t>
            </a:r>
          </a:p>
          <a:p>
            <a:r>
              <a:rPr lang="en-US"/>
              <a:t>    </a:t>
            </a:r>
            <a:r>
              <a:rPr lang="en-US" err="1"/>
              <a:t>options.HeaderName</a:t>
            </a:r>
            <a:r>
              <a:rPr lang="en-US"/>
              <a:t> = "X-CSRF-TOKEN-HEADERNAME";</a:t>
            </a:r>
          </a:p>
          <a:p>
            <a:r>
              <a:rPr lang="en-US"/>
              <a:t>    </a:t>
            </a:r>
            <a:r>
              <a:rPr lang="en-US" err="1"/>
              <a:t>options.SuppressXFrameOptionsHeader</a:t>
            </a:r>
            <a:r>
              <a:rPr lang="en-US"/>
              <a:t> = false;</a:t>
            </a:r>
          </a:p>
          <a:p>
            <a:r>
              <a:rPr lang="en-US"/>
              <a:t>});</a:t>
            </a:r>
          </a:p>
        </p:txBody>
      </p:sp>
      <p:sp>
        <p:nvSpPr>
          <p:cNvPr id="4" name="Slide Number Placeholder 3"/>
          <p:cNvSpPr>
            <a:spLocks noGrp="1"/>
          </p:cNvSpPr>
          <p:nvPr>
            <p:ph type="sldNum" sz="quarter" idx="5"/>
          </p:nvPr>
        </p:nvSpPr>
        <p:spPr/>
        <p:txBody>
          <a:bodyPr/>
          <a:lstStyle/>
          <a:p>
            <a:fld id="{8FE66FC6-4312-492F-B667-A8E561F4EE44}" type="slidenum">
              <a:rPr lang="he-IL" smtClean="0"/>
              <a:t>70</a:t>
            </a:fld>
            <a:endParaRPr lang="he-IL"/>
          </a:p>
        </p:txBody>
      </p:sp>
    </p:spTree>
    <p:extLst>
      <p:ext uri="{BB962C8B-B14F-4D97-AF65-F5344CB8AC3E}">
        <p14:creationId xmlns:p14="http://schemas.microsoft.com/office/powerpoint/2010/main" val="24203925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https://angular.io/guide/http-security-xsrf-protection</a:t>
            </a:r>
          </a:p>
          <a:p>
            <a:endParaRPr lang="en-US"/>
          </a:p>
          <a:p>
            <a:r>
              <a:rPr lang="en-US"/>
              <a:t>https://learn.microsoft.com/en-us/aspnet/core/security/anti-request-forgery?view=aspnetcore-8.0</a:t>
            </a:r>
          </a:p>
          <a:p>
            <a:r>
              <a:rPr lang="en-US" err="1"/>
              <a:t>builder.Services.AddAntiforgery</a:t>
            </a:r>
            <a:r>
              <a:rPr lang="en-US"/>
              <a:t>(options =&gt;</a:t>
            </a:r>
          </a:p>
          <a:p>
            <a:r>
              <a:rPr lang="en-US"/>
              <a:t>{</a:t>
            </a:r>
          </a:p>
          <a:p>
            <a:r>
              <a:rPr lang="en-US"/>
              <a:t>    // Set Cookie properties using </a:t>
            </a:r>
            <a:r>
              <a:rPr lang="en-US" err="1"/>
              <a:t>CookieBuilder</a:t>
            </a:r>
            <a:r>
              <a:rPr lang="en-US"/>
              <a:t> properties†.</a:t>
            </a:r>
          </a:p>
          <a:p>
            <a:r>
              <a:rPr lang="en-US"/>
              <a:t>    </a:t>
            </a:r>
            <a:r>
              <a:rPr lang="en-US" err="1"/>
              <a:t>options.FormFieldName</a:t>
            </a:r>
            <a:r>
              <a:rPr lang="en-US"/>
              <a:t> = "</a:t>
            </a:r>
            <a:r>
              <a:rPr lang="en-US" err="1"/>
              <a:t>AntiforgeryFieldname</a:t>
            </a:r>
            <a:r>
              <a:rPr lang="en-US"/>
              <a:t>";</a:t>
            </a:r>
          </a:p>
          <a:p>
            <a:r>
              <a:rPr lang="en-US"/>
              <a:t>    </a:t>
            </a:r>
            <a:r>
              <a:rPr lang="en-US" err="1"/>
              <a:t>options.HeaderName</a:t>
            </a:r>
            <a:r>
              <a:rPr lang="en-US"/>
              <a:t> = "X-CSRF-TOKEN-HEADERNAME";</a:t>
            </a:r>
          </a:p>
          <a:p>
            <a:r>
              <a:rPr lang="en-US"/>
              <a:t>    </a:t>
            </a:r>
            <a:r>
              <a:rPr lang="en-US" err="1"/>
              <a:t>options.SuppressXFrameOptionsHeader</a:t>
            </a:r>
            <a:r>
              <a:rPr lang="en-US"/>
              <a:t> = false;</a:t>
            </a:r>
          </a:p>
          <a:p>
            <a:r>
              <a:rPr lang="en-US"/>
              <a:t>});</a:t>
            </a:r>
          </a:p>
        </p:txBody>
      </p:sp>
      <p:sp>
        <p:nvSpPr>
          <p:cNvPr id="4" name="Slide Number Placeholder 3"/>
          <p:cNvSpPr>
            <a:spLocks noGrp="1"/>
          </p:cNvSpPr>
          <p:nvPr>
            <p:ph type="sldNum" sz="quarter" idx="5"/>
          </p:nvPr>
        </p:nvSpPr>
        <p:spPr/>
        <p:txBody>
          <a:bodyPr/>
          <a:lstStyle/>
          <a:p>
            <a:fld id="{8FE66FC6-4312-492F-B667-A8E561F4EE44}" type="slidenum">
              <a:rPr lang="he-IL" smtClean="0"/>
              <a:t>71</a:t>
            </a:fld>
            <a:endParaRPr lang="he-IL"/>
          </a:p>
        </p:txBody>
      </p:sp>
    </p:spTree>
    <p:extLst>
      <p:ext uri="{BB962C8B-B14F-4D97-AF65-F5344CB8AC3E}">
        <p14:creationId xmlns:p14="http://schemas.microsoft.com/office/powerpoint/2010/main" val="5759511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https://angular.io/guide/http-security-xsrf-protection</a:t>
            </a:r>
          </a:p>
          <a:p>
            <a:endParaRPr lang="en-US"/>
          </a:p>
          <a:p>
            <a:r>
              <a:rPr lang="en-US"/>
              <a:t>https://learn.microsoft.com/en-us/aspnet/core/security/anti-request-forgery?view=aspnetcore-8.0</a:t>
            </a:r>
          </a:p>
          <a:p>
            <a:r>
              <a:rPr lang="en-US" err="1"/>
              <a:t>builder.Services.AddAntiforgery</a:t>
            </a:r>
            <a:r>
              <a:rPr lang="en-US"/>
              <a:t>(options =&gt;</a:t>
            </a:r>
          </a:p>
          <a:p>
            <a:r>
              <a:rPr lang="en-US"/>
              <a:t>{</a:t>
            </a:r>
          </a:p>
          <a:p>
            <a:r>
              <a:rPr lang="en-US"/>
              <a:t>    // Set Cookie properties using </a:t>
            </a:r>
            <a:r>
              <a:rPr lang="en-US" err="1"/>
              <a:t>CookieBuilder</a:t>
            </a:r>
            <a:r>
              <a:rPr lang="en-US"/>
              <a:t> properties†.</a:t>
            </a:r>
          </a:p>
          <a:p>
            <a:r>
              <a:rPr lang="en-US"/>
              <a:t>    </a:t>
            </a:r>
            <a:r>
              <a:rPr lang="en-US" err="1"/>
              <a:t>options.FormFieldName</a:t>
            </a:r>
            <a:r>
              <a:rPr lang="en-US"/>
              <a:t> = "</a:t>
            </a:r>
            <a:r>
              <a:rPr lang="en-US" err="1"/>
              <a:t>AntiforgeryFieldname</a:t>
            </a:r>
            <a:r>
              <a:rPr lang="en-US"/>
              <a:t>";</a:t>
            </a:r>
          </a:p>
          <a:p>
            <a:r>
              <a:rPr lang="en-US"/>
              <a:t>    </a:t>
            </a:r>
            <a:r>
              <a:rPr lang="en-US" err="1"/>
              <a:t>options.HeaderName</a:t>
            </a:r>
            <a:r>
              <a:rPr lang="en-US"/>
              <a:t> = "X-CSRF-TOKEN-HEADERNAME";</a:t>
            </a:r>
          </a:p>
          <a:p>
            <a:r>
              <a:rPr lang="en-US"/>
              <a:t>    </a:t>
            </a:r>
            <a:r>
              <a:rPr lang="en-US" err="1"/>
              <a:t>options.SuppressXFrameOptionsHeader</a:t>
            </a:r>
            <a:r>
              <a:rPr lang="en-US"/>
              <a:t> = false;</a:t>
            </a:r>
          </a:p>
          <a:p>
            <a:r>
              <a:rPr lang="en-US"/>
              <a:t>});</a:t>
            </a:r>
          </a:p>
        </p:txBody>
      </p:sp>
      <p:sp>
        <p:nvSpPr>
          <p:cNvPr id="4" name="Slide Number Placeholder 3"/>
          <p:cNvSpPr>
            <a:spLocks noGrp="1"/>
          </p:cNvSpPr>
          <p:nvPr>
            <p:ph type="sldNum" sz="quarter" idx="5"/>
          </p:nvPr>
        </p:nvSpPr>
        <p:spPr/>
        <p:txBody>
          <a:bodyPr/>
          <a:lstStyle/>
          <a:p>
            <a:fld id="{8FE66FC6-4312-492F-B667-A8E561F4EE44}" type="slidenum">
              <a:rPr lang="he-IL" smtClean="0"/>
              <a:t>72</a:t>
            </a:fld>
            <a:endParaRPr lang="he-IL"/>
          </a:p>
        </p:txBody>
      </p:sp>
    </p:spTree>
    <p:extLst>
      <p:ext uri="{BB962C8B-B14F-4D97-AF65-F5344CB8AC3E}">
        <p14:creationId xmlns:p14="http://schemas.microsoft.com/office/powerpoint/2010/main" val="42324923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https://angular.io/guide/http-security-xsrf-protection</a:t>
            </a:r>
          </a:p>
          <a:p>
            <a:endParaRPr lang="en-US"/>
          </a:p>
          <a:p>
            <a:r>
              <a:rPr lang="en-US"/>
              <a:t>https://learn.microsoft.com/en-us/aspnet/core/security/anti-request-forgery?view=aspnetcore-8.0</a:t>
            </a:r>
          </a:p>
          <a:p>
            <a:r>
              <a:rPr lang="en-US" err="1"/>
              <a:t>builder.Services.AddAntiforgery</a:t>
            </a:r>
            <a:r>
              <a:rPr lang="en-US"/>
              <a:t>(options =&gt;</a:t>
            </a:r>
          </a:p>
          <a:p>
            <a:r>
              <a:rPr lang="en-US"/>
              <a:t>{</a:t>
            </a:r>
          </a:p>
          <a:p>
            <a:r>
              <a:rPr lang="en-US"/>
              <a:t>    // Set Cookie properties using </a:t>
            </a:r>
            <a:r>
              <a:rPr lang="en-US" err="1"/>
              <a:t>CookieBuilder</a:t>
            </a:r>
            <a:r>
              <a:rPr lang="en-US"/>
              <a:t> properties†.</a:t>
            </a:r>
          </a:p>
          <a:p>
            <a:r>
              <a:rPr lang="en-US"/>
              <a:t>    </a:t>
            </a:r>
            <a:r>
              <a:rPr lang="en-US" err="1"/>
              <a:t>options.FormFieldName</a:t>
            </a:r>
            <a:r>
              <a:rPr lang="en-US"/>
              <a:t> = "</a:t>
            </a:r>
            <a:r>
              <a:rPr lang="en-US" err="1"/>
              <a:t>AntiforgeryFieldname</a:t>
            </a:r>
            <a:r>
              <a:rPr lang="en-US"/>
              <a:t>";</a:t>
            </a:r>
          </a:p>
          <a:p>
            <a:r>
              <a:rPr lang="en-US"/>
              <a:t>    </a:t>
            </a:r>
            <a:r>
              <a:rPr lang="en-US" err="1"/>
              <a:t>options.HeaderName</a:t>
            </a:r>
            <a:r>
              <a:rPr lang="en-US"/>
              <a:t> = "X-CSRF-TOKEN-HEADERNAME";</a:t>
            </a:r>
          </a:p>
          <a:p>
            <a:r>
              <a:rPr lang="en-US"/>
              <a:t>    </a:t>
            </a:r>
            <a:r>
              <a:rPr lang="en-US" err="1"/>
              <a:t>options.SuppressXFrameOptionsHeader</a:t>
            </a:r>
            <a:r>
              <a:rPr lang="en-US"/>
              <a:t> = false;</a:t>
            </a:r>
          </a:p>
          <a:p>
            <a:r>
              <a:rPr lang="en-US"/>
              <a:t>});</a:t>
            </a:r>
          </a:p>
        </p:txBody>
      </p:sp>
      <p:sp>
        <p:nvSpPr>
          <p:cNvPr id="4" name="Slide Number Placeholder 3"/>
          <p:cNvSpPr>
            <a:spLocks noGrp="1"/>
          </p:cNvSpPr>
          <p:nvPr>
            <p:ph type="sldNum" sz="quarter" idx="5"/>
          </p:nvPr>
        </p:nvSpPr>
        <p:spPr/>
        <p:txBody>
          <a:bodyPr/>
          <a:lstStyle/>
          <a:p>
            <a:fld id="{8FE66FC6-4312-492F-B667-A8E561F4EE44}" type="slidenum">
              <a:rPr lang="he-IL" smtClean="0"/>
              <a:t>73</a:t>
            </a:fld>
            <a:endParaRPr lang="he-IL"/>
          </a:p>
        </p:txBody>
      </p:sp>
    </p:spTree>
    <p:extLst>
      <p:ext uri="{BB962C8B-B14F-4D97-AF65-F5344CB8AC3E}">
        <p14:creationId xmlns:p14="http://schemas.microsoft.com/office/powerpoint/2010/main" val="2578390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&lt;html&gt;</a:t>
            </a:r>
          </a:p>
          <a:p>
            <a:r>
              <a:rPr lang="en-US"/>
              <a:t>  &lt;!-- CSRF PoC - generated by Burp Suite Professional --&gt;</a:t>
            </a:r>
          </a:p>
          <a:p>
            <a:r>
              <a:rPr lang="en-US"/>
              <a:t>  &lt;body&gt;</a:t>
            </a:r>
          </a:p>
          <a:p>
            <a:r>
              <a:rPr lang="en-US"/>
              <a:t>    &lt;script&gt;</a:t>
            </a:r>
          </a:p>
          <a:p>
            <a:r>
              <a:rPr lang="en-US"/>
              <a:t>      function </a:t>
            </a:r>
            <a:r>
              <a:rPr lang="en-US" err="1"/>
              <a:t>submitRequest</a:t>
            </a:r>
            <a:r>
              <a:rPr lang="en-US"/>
              <a:t>()</a:t>
            </a:r>
          </a:p>
          <a:p>
            <a:r>
              <a:rPr lang="en-US"/>
              <a:t>      {</a:t>
            </a:r>
          </a:p>
          <a:p>
            <a:r>
              <a:rPr lang="en-US"/>
              <a:t>        var </a:t>
            </a:r>
            <a:r>
              <a:rPr lang="en-US" err="1"/>
              <a:t>xhr</a:t>
            </a:r>
            <a:r>
              <a:rPr lang="en-US"/>
              <a:t> = new </a:t>
            </a:r>
            <a:r>
              <a:rPr lang="en-US" err="1"/>
              <a:t>XMLHttpRequest</a:t>
            </a:r>
            <a:r>
              <a:rPr lang="en-US"/>
              <a:t>();</a:t>
            </a:r>
          </a:p>
          <a:p>
            <a:r>
              <a:rPr lang="en-US"/>
              <a:t>        </a:t>
            </a:r>
            <a:r>
              <a:rPr lang="en-US" err="1"/>
              <a:t>xhr.open</a:t>
            </a:r>
            <a:r>
              <a:rPr lang="en-US"/>
              <a:t>("POST", "http:\/\/localhost:5187\/Recipes", true);</a:t>
            </a:r>
          </a:p>
          <a:p>
            <a:r>
              <a:rPr lang="en-US"/>
              <a:t>        </a:t>
            </a:r>
            <a:r>
              <a:rPr lang="en-US" err="1"/>
              <a:t>xhr.setRequestHeader</a:t>
            </a:r>
            <a:r>
              <a:rPr lang="en-US"/>
              <a:t>("Accept", "application\/</a:t>
            </a:r>
            <a:r>
              <a:rPr lang="en-US" err="1"/>
              <a:t>json</a:t>
            </a:r>
            <a:r>
              <a:rPr lang="en-US"/>
              <a:t>, text\/plain, *\/*");</a:t>
            </a:r>
          </a:p>
          <a:p>
            <a:r>
              <a:rPr lang="en-US"/>
              <a:t>        </a:t>
            </a:r>
            <a:r>
              <a:rPr lang="en-US" err="1"/>
              <a:t>xhr.setRequestHeader</a:t>
            </a:r>
            <a:r>
              <a:rPr lang="en-US"/>
              <a:t>("Accept-Language", "</a:t>
            </a:r>
            <a:r>
              <a:rPr lang="en-US" err="1"/>
              <a:t>en-US,en;q</a:t>
            </a:r>
            <a:r>
              <a:rPr lang="en-US"/>
              <a:t>=0.5");</a:t>
            </a:r>
          </a:p>
          <a:p>
            <a:r>
              <a:rPr lang="en-US"/>
              <a:t>        </a:t>
            </a:r>
            <a:r>
              <a:rPr lang="en-US" err="1"/>
              <a:t>xhr.setRequestHeader</a:t>
            </a:r>
            <a:r>
              <a:rPr lang="en-US"/>
              <a:t>("Content-Type", "multipart\/form-data; boundary=---------------------------1607287581594720766577292193");</a:t>
            </a:r>
          </a:p>
          <a:p>
            <a:r>
              <a:rPr lang="en-US"/>
              <a:t>        </a:t>
            </a:r>
            <a:r>
              <a:rPr lang="en-US" err="1"/>
              <a:t>xhr.withCredentials</a:t>
            </a:r>
            <a:r>
              <a:rPr lang="en-US"/>
              <a:t> = true;</a:t>
            </a:r>
          </a:p>
          <a:p>
            <a:r>
              <a:rPr lang="en-US"/>
              <a:t>        var body = "-----------------------------1607287581594720766577292193\r\n" + </a:t>
            </a:r>
          </a:p>
          <a:p>
            <a:r>
              <a:rPr lang="en-US"/>
              <a:t>          "Content-Disposition: form-data; name=\"name\"\r\n" + </a:t>
            </a:r>
          </a:p>
          <a:p>
            <a:r>
              <a:rPr lang="en-US"/>
              <a:t>          "\r\n" + </a:t>
            </a:r>
          </a:p>
          <a:p>
            <a:r>
              <a:rPr lang="en-US"/>
              <a:t>          "test\r\n" + </a:t>
            </a:r>
          </a:p>
          <a:p>
            <a:r>
              <a:rPr lang="en-US"/>
              <a:t>          "-----------------------------1607287581594720766577292193\r\n" + </a:t>
            </a:r>
          </a:p>
          <a:p>
            <a:r>
              <a:rPr lang="en-US"/>
              <a:t>          "Content-Disposition: form-data; name=\"instructions\"\r\n" + </a:t>
            </a:r>
          </a:p>
          <a:p>
            <a:r>
              <a:rPr lang="en-US"/>
              <a:t>          "\r\n" + </a:t>
            </a:r>
          </a:p>
          <a:p>
            <a:r>
              <a:rPr lang="en-US"/>
              <a:t>          "test\r\n" + </a:t>
            </a:r>
          </a:p>
          <a:p>
            <a:r>
              <a:rPr lang="en-US"/>
              <a:t>          "-----------------------------1607287581594720766577292193\r\n" + </a:t>
            </a:r>
          </a:p>
          <a:p>
            <a:r>
              <a:rPr lang="en-US"/>
              <a:t>          "Content-Disposition: form-data; name=\"image\"; filename=\"</a:t>
            </a:r>
            <a:r>
              <a:rPr lang="en-US" err="1"/>
              <a:t>no_malcious_sample.svg</a:t>
            </a:r>
            <a:r>
              <a:rPr lang="en-US"/>
              <a:t>\"\r\n" + </a:t>
            </a:r>
          </a:p>
          <a:p>
            <a:r>
              <a:rPr lang="en-US"/>
              <a:t>          "Content-Type: image/</a:t>
            </a:r>
            <a:r>
              <a:rPr lang="en-US" err="1"/>
              <a:t>svg+xml</a:t>
            </a:r>
            <a:r>
              <a:rPr lang="en-US"/>
              <a:t>\r\n" + </a:t>
            </a:r>
          </a:p>
          <a:p>
            <a:r>
              <a:rPr lang="en-US"/>
              <a:t>          "\r\n" + </a:t>
            </a:r>
          </a:p>
          <a:p>
            <a:r>
              <a:rPr lang="en-US"/>
              <a:t>          "\x3c?xml version=\"1.0\" encoding=\"UTF-8\" standalone=\"no\"?\x3e\r\n" + </a:t>
            </a:r>
          </a:p>
          <a:p>
            <a:r>
              <a:rPr lang="en-US"/>
              <a:t>          "\x3csvg </a:t>
            </a:r>
            <a:r>
              <a:rPr lang="en-US" err="1"/>
              <a:t>xmlns</a:t>
            </a:r>
            <a:r>
              <a:rPr lang="en-US"/>
              <a:t>=\"http://www.w3.org/2000/svg\" width=\"100\" height=\"100\"\x3e\r\n" + </a:t>
            </a:r>
          </a:p>
          <a:p>
            <a:r>
              <a:rPr lang="en-US"/>
              <a:t>          "  \x3ccircle cx=\"50\" cy=\"50\" r=\"40\" stroke=\"black\" stroke-width=\"3\" fill=\"red\" /\x3e\r\n" + </a:t>
            </a:r>
          </a:p>
          <a:p>
            <a:r>
              <a:rPr lang="en-US"/>
              <a:t>          "\x3c/</a:t>
            </a:r>
            <a:r>
              <a:rPr lang="en-US" err="1"/>
              <a:t>svg</a:t>
            </a:r>
            <a:r>
              <a:rPr lang="en-US"/>
              <a:t>\x3e\r\n" + </a:t>
            </a:r>
          </a:p>
          <a:p>
            <a:r>
              <a:rPr lang="en-US"/>
              <a:t>          "\r\n" + </a:t>
            </a:r>
          </a:p>
          <a:p>
            <a:r>
              <a:rPr lang="en-US"/>
              <a:t>          "-----------------------------1607287581594720766577292193--\r\n";</a:t>
            </a:r>
          </a:p>
          <a:p>
            <a:r>
              <a:rPr lang="en-US"/>
              <a:t>        var </a:t>
            </a:r>
            <a:r>
              <a:rPr lang="en-US" err="1"/>
              <a:t>aBody</a:t>
            </a:r>
            <a:r>
              <a:rPr lang="en-US"/>
              <a:t> = new Uint8Array(</a:t>
            </a:r>
            <a:r>
              <a:rPr lang="en-US" err="1"/>
              <a:t>body.length</a:t>
            </a:r>
            <a:r>
              <a:rPr lang="en-US"/>
              <a:t>);</a:t>
            </a:r>
          </a:p>
          <a:p>
            <a:r>
              <a:rPr lang="en-US"/>
              <a:t>        for (var </a:t>
            </a:r>
            <a:r>
              <a:rPr lang="en-US" err="1"/>
              <a:t>i</a:t>
            </a:r>
            <a:r>
              <a:rPr lang="en-US"/>
              <a:t> = 0; </a:t>
            </a:r>
            <a:r>
              <a:rPr lang="en-US" err="1"/>
              <a:t>i</a:t>
            </a:r>
            <a:r>
              <a:rPr lang="en-US"/>
              <a:t> &lt; </a:t>
            </a:r>
            <a:r>
              <a:rPr lang="en-US" err="1"/>
              <a:t>aBody.length</a:t>
            </a:r>
            <a:r>
              <a:rPr lang="en-US"/>
              <a:t>; </a:t>
            </a:r>
            <a:r>
              <a:rPr lang="en-US" err="1"/>
              <a:t>i</a:t>
            </a:r>
            <a:r>
              <a:rPr lang="en-US"/>
              <a:t>++)</a:t>
            </a:r>
          </a:p>
          <a:p>
            <a:r>
              <a:rPr lang="en-US"/>
              <a:t>          </a:t>
            </a:r>
            <a:r>
              <a:rPr lang="en-US" err="1"/>
              <a:t>aBody</a:t>
            </a:r>
            <a:r>
              <a:rPr lang="en-US"/>
              <a:t>[</a:t>
            </a:r>
            <a:r>
              <a:rPr lang="en-US" err="1"/>
              <a:t>i</a:t>
            </a:r>
            <a:r>
              <a:rPr lang="en-US"/>
              <a:t>] = </a:t>
            </a:r>
            <a:r>
              <a:rPr lang="en-US" err="1"/>
              <a:t>body.charCodeAt</a:t>
            </a:r>
            <a:r>
              <a:rPr lang="en-US"/>
              <a:t>(</a:t>
            </a:r>
            <a:r>
              <a:rPr lang="en-US" err="1"/>
              <a:t>i</a:t>
            </a:r>
            <a:r>
              <a:rPr lang="en-US"/>
              <a:t>); </a:t>
            </a:r>
          </a:p>
          <a:p>
            <a:r>
              <a:rPr lang="en-US"/>
              <a:t>        </a:t>
            </a:r>
            <a:r>
              <a:rPr lang="en-US" err="1"/>
              <a:t>xhr.send</a:t>
            </a:r>
            <a:r>
              <a:rPr lang="en-US"/>
              <a:t>(new Blob([</a:t>
            </a:r>
            <a:r>
              <a:rPr lang="en-US" err="1"/>
              <a:t>aBody</a:t>
            </a:r>
            <a:r>
              <a:rPr lang="en-US"/>
              <a:t>]));</a:t>
            </a:r>
          </a:p>
          <a:p>
            <a:r>
              <a:rPr lang="en-US"/>
              <a:t>      }</a:t>
            </a:r>
          </a:p>
          <a:p>
            <a:r>
              <a:rPr lang="en-US"/>
              <a:t>      </a:t>
            </a:r>
            <a:r>
              <a:rPr lang="en-US" err="1"/>
              <a:t>submitRequest</a:t>
            </a:r>
            <a:r>
              <a:rPr lang="en-US"/>
              <a:t>();</a:t>
            </a:r>
          </a:p>
          <a:p>
            <a:r>
              <a:rPr lang="en-US"/>
              <a:t>    &lt;/script&gt;</a:t>
            </a:r>
          </a:p>
          <a:p>
            <a:r>
              <a:rPr lang="en-US"/>
              <a:t>    &lt;form action="#"&gt;</a:t>
            </a:r>
          </a:p>
          <a:p>
            <a:r>
              <a:rPr lang="en-US"/>
              <a:t>      &lt;input type="button" value="Submit request" onclick="</a:t>
            </a:r>
            <a:r>
              <a:rPr lang="en-US" err="1"/>
              <a:t>submitRequest</a:t>
            </a:r>
            <a:r>
              <a:rPr lang="en-US"/>
              <a:t>();" /&gt;</a:t>
            </a:r>
          </a:p>
          <a:p>
            <a:r>
              <a:rPr lang="en-US"/>
              <a:t>    &lt;/form&gt;</a:t>
            </a:r>
          </a:p>
          <a:p>
            <a:r>
              <a:rPr lang="en-US"/>
              <a:t>  &lt;/body&gt;</a:t>
            </a:r>
          </a:p>
          <a:p>
            <a:r>
              <a:rPr lang="en-US"/>
              <a:t>&lt;/html&gt;</a:t>
            </a:r>
          </a:p>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74</a:t>
            </a:fld>
            <a:endParaRPr lang="he-IL"/>
          </a:p>
        </p:txBody>
      </p:sp>
    </p:spTree>
    <p:extLst>
      <p:ext uri="{BB962C8B-B14F-4D97-AF65-F5344CB8AC3E}">
        <p14:creationId xmlns:p14="http://schemas.microsoft.com/office/powerpoint/2010/main" val="2287385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7</a:t>
            </a:fld>
            <a:endParaRPr lang="en-US"/>
          </a:p>
        </p:txBody>
      </p:sp>
    </p:spTree>
    <p:extLst>
      <p:ext uri="{BB962C8B-B14F-4D97-AF65-F5344CB8AC3E}">
        <p14:creationId xmlns:p14="http://schemas.microsoft.com/office/powerpoint/2010/main" val="22124535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76</a:t>
            </a:fld>
            <a:endParaRPr lang="he-IL"/>
          </a:p>
        </p:txBody>
      </p:sp>
    </p:spTree>
    <p:extLst>
      <p:ext uri="{BB962C8B-B14F-4D97-AF65-F5344CB8AC3E}">
        <p14:creationId xmlns:p14="http://schemas.microsoft.com/office/powerpoint/2010/main" val="40064437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77</a:t>
            </a:fld>
            <a:endParaRPr lang="en-US"/>
          </a:p>
        </p:txBody>
      </p:sp>
    </p:spTree>
    <p:extLst>
      <p:ext uri="{BB962C8B-B14F-4D97-AF65-F5344CB8AC3E}">
        <p14:creationId xmlns:p14="http://schemas.microsoft.com/office/powerpoint/2010/main" val="42617512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78</a:t>
            </a:fld>
            <a:endParaRPr lang="he-IL"/>
          </a:p>
        </p:txBody>
      </p:sp>
    </p:spTree>
    <p:extLst>
      <p:ext uri="{BB962C8B-B14F-4D97-AF65-F5344CB8AC3E}">
        <p14:creationId xmlns:p14="http://schemas.microsoft.com/office/powerpoint/2010/main" val="34564201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79</a:t>
            </a:fld>
            <a:endParaRPr lang="he-IL"/>
          </a:p>
        </p:txBody>
      </p:sp>
    </p:spTree>
    <p:extLst>
      <p:ext uri="{BB962C8B-B14F-4D97-AF65-F5344CB8AC3E}">
        <p14:creationId xmlns:p14="http://schemas.microsoft.com/office/powerpoint/2010/main" val="27621816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80</a:t>
            </a:fld>
            <a:endParaRPr lang="he-IL"/>
          </a:p>
        </p:txBody>
      </p:sp>
    </p:spTree>
    <p:extLst>
      <p:ext uri="{BB962C8B-B14F-4D97-AF65-F5344CB8AC3E}">
        <p14:creationId xmlns:p14="http://schemas.microsoft.com/office/powerpoint/2010/main" val="36384146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81</a:t>
            </a:fld>
            <a:endParaRPr lang="he-IL"/>
          </a:p>
        </p:txBody>
      </p:sp>
    </p:spTree>
    <p:extLst>
      <p:ext uri="{BB962C8B-B14F-4D97-AF65-F5344CB8AC3E}">
        <p14:creationId xmlns:p14="http://schemas.microsoft.com/office/powerpoint/2010/main" val="18186803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82</a:t>
            </a:fld>
            <a:endParaRPr lang="he-IL"/>
          </a:p>
        </p:txBody>
      </p:sp>
    </p:spTree>
    <p:extLst>
      <p:ext uri="{BB962C8B-B14F-4D97-AF65-F5344CB8AC3E}">
        <p14:creationId xmlns:p14="http://schemas.microsoft.com/office/powerpoint/2010/main" val="7456777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83</a:t>
            </a:fld>
            <a:endParaRPr lang="he-IL"/>
          </a:p>
        </p:txBody>
      </p:sp>
    </p:spTree>
    <p:extLst>
      <p:ext uri="{BB962C8B-B14F-4D97-AF65-F5344CB8AC3E}">
        <p14:creationId xmlns:p14="http://schemas.microsoft.com/office/powerpoint/2010/main" val="36487266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84</a:t>
            </a:fld>
            <a:endParaRPr lang="he-IL"/>
          </a:p>
        </p:txBody>
      </p:sp>
    </p:spTree>
    <p:extLst>
      <p:ext uri="{BB962C8B-B14F-4D97-AF65-F5344CB8AC3E}">
        <p14:creationId xmlns:p14="http://schemas.microsoft.com/office/powerpoint/2010/main" val="3784095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85</a:t>
            </a:fld>
            <a:endParaRPr lang="he-IL"/>
          </a:p>
        </p:txBody>
      </p:sp>
    </p:spTree>
    <p:extLst>
      <p:ext uri="{BB962C8B-B14F-4D97-AF65-F5344CB8AC3E}">
        <p14:creationId xmlns:p14="http://schemas.microsoft.com/office/powerpoint/2010/main" val="371167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a:t>
            </a:fld>
            <a:endParaRPr lang="he-IL"/>
          </a:p>
        </p:txBody>
      </p:sp>
    </p:spTree>
    <p:extLst>
      <p:ext uri="{BB962C8B-B14F-4D97-AF65-F5344CB8AC3E}">
        <p14:creationId xmlns:p14="http://schemas.microsoft.com/office/powerpoint/2010/main" val="32364682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86</a:t>
            </a:fld>
            <a:endParaRPr lang="he-IL"/>
          </a:p>
        </p:txBody>
      </p:sp>
    </p:spTree>
    <p:extLst>
      <p:ext uri="{BB962C8B-B14F-4D97-AF65-F5344CB8AC3E}">
        <p14:creationId xmlns:p14="http://schemas.microsoft.com/office/powerpoint/2010/main" val="25023788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87</a:t>
            </a:fld>
            <a:endParaRPr lang="he-IL"/>
          </a:p>
        </p:txBody>
      </p:sp>
    </p:spTree>
    <p:extLst>
      <p:ext uri="{BB962C8B-B14F-4D97-AF65-F5344CB8AC3E}">
        <p14:creationId xmlns:p14="http://schemas.microsoft.com/office/powerpoint/2010/main" val="40441625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88</a:t>
            </a:fld>
            <a:endParaRPr lang="he-IL"/>
          </a:p>
        </p:txBody>
      </p:sp>
    </p:spTree>
    <p:extLst>
      <p:ext uri="{BB962C8B-B14F-4D97-AF65-F5344CB8AC3E}">
        <p14:creationId xmlns:p14="http://schemas.microsoft.com/office/powerpoint/2010/main" val="27631203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89</a:t>
            </a:fld>
            <a:endParaRPr lang="he-IL"/>
          </a:p>
        </p:txBody>
      </p:sp>
    </p:spTree>
    <p:extLst>
      <p:ext uri="{BB962C8B-B14F-4D97-AF65-F5344CB8AC3E}">
        <p14:creationId xmlns:p14="http://schemas.microsoft.com/office/powerpoint/2010/main" val="4380290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90</a:t>
            </a:fld>
            <a:endParaRPr lang="en-US"/>
          </a:p>
        </p:txBody>
      </p:sp>
    </p:spTree>
    <p:extLst>
      <p:ext uri="{BB962C8B-B14F-4D97-AF65-F5344CB8AC3E}">
        <p14:creationId xmlns:p14="http://schemas.microsoft.com/office/powerpoint/2010/main" val="26018325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91</a:t>
            </a:fld>
            <a:endParaRPr lang="he-IL"/>
          </a:p>
        </p:txBody>
      </p:sp>
    </p:spTree>
    <p:extLst>
      <p:ext uri="{BB962C8B-B14F-4D97-AF65-F5344CB8AC3E}">
        <p14:creationId xmlns:p14="http://schemas.microsoft.com/office/powerpoint/2010/main" val="5789293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92</a:t>
            </a:fld>
            <a:endParaRPr lang="he-IL"/>
          </a:p>
        </p:txBody>
      </p:sp>
    </p:spTree>
    <p:extLst>
      <p:ext uri="{BB962C8B-B14F-4D97-AF65-F5344CB8AC3E}">
        <p14:creationId xmlns:p14="http://schemas.microsoft.com/office/powerpoint/2010/main" val="31947757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93</a:t>
            </a:fld>
            <a:endParaRPr lang="he-IL"/>
          </a:p>
        </p:txBody>
      </p:sp>
    </p:spTree>
    <p:extLst>
      <p:ext uri="{BB962C8B-B14F-4D97-AF65-F5344CB8AC3E}">
        <p14:creationId xmlns:p14="http://schemas.microsoft.com/office/powerpoint/2010/main" val="38844014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94</a:t>
            </a:fld>
            <a:endParaRPr lang="he-IL"/>
          </a:p>
        </p:txBody>
      </p:sp>
    </p:spTree>
    <p:extLst>
      <p:ext uri="{BB962C8B-B14F-4D97-AF65-F5344CB8AC3E}">
        <p14:creationId xmlns:p14="http://schemas.microsoft.com/office/powerpoint/2010/main" val="14189349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95</a:t>
            </a:fld>
            <a:endParaRPr lang="he-IL"/>
          </a:p>
        </p:txBody>
      </p:sp>
    </p:spTree>
    <p:extLst>
      <p:ext uri="{BB962C8B-B14F-4D97-AF65-F5344CB8AC3E}">
        <p14:creationId xmlns:p14="http://schemas.microsoft.com/office/powerpoint/2010/main" val="1931954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a:t>
            </a:fld>
            <a:endParaRPr lang="he-IL"/>
          </a:p>
        </p:txBody>
      </p:sp>
    </p:spTree>
    <p:extLst>
      <p:ext uri="{BB962C8B-B14F-4D97-AF65-F5344CB8AC3E}">
        <p14:creationId xmlns:p14="http://schemas.microsoft.com/office/powerpoint/2010/main" val="5887728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96</a:t>
            </a:fld>
            <a:endParaRPr lang="he-IL"/>
          </a:p>
        </p:txBody>
      </p:sp>
    </p:spTree>
    <p:extLst>
      <p:ext uri="{BB962C8B-B14F-4D97-AF65-F5344CB8AC3E}">
        <p14:creationId xmlns:p14="http://schemas.microsoft.com/office/powerpoint/2010/main" val="22253725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97</a:t>
            </a:fld>
            <a:endParaRPr lang="he-IL"/>
          </a:p>
        </p:txBody>
      </p:sp>
    </p:spTree>
    <p:extLst>
      <p:ext uri="{BB962C8B-B14F-4D97-AF65-F5344CB8AC3E}">
        <p14:creationId xmlns:p14="http://schemas.microsoft.com/office/powerpoint/2010/main" val="37365798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98</a:t>
            </a:fld>
            <a:endParaRPr lang="he-IL"/>
          </a:p>
        </p:txBody>
      </p:sp>
    </p:spTree>
    <p:extLst>
      <p:ext uri="{BB962C8B-B14F-4D97-AF65-F5344CB8AC3E}">
        <p14:creationId xmlns:p14="http://schemas.microsoft.com/office/powerpoint/2010/main" val="16234503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99</a:t>
            </a:fld>
            <a:endParaRPr lang="he-IL"/>
          </a:p>
        </p:txBody>
      </p:sp>
    </p:spTree>
    <p:extLst>
      <p:ext uri="{BB962C8B-B14F-4D97-AF65-F5344CB8AC3E}">
        <p14:creationId xmlns:p14="http://schemas.microsoft.com/office/powerpoint/2010/main" val="32312587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100</a:t>
            </a:fld>
            <a:endParaRPr lang="he-IL"/>
          </a:p>
        </p:txBody>
      </p:sp>
    </p:spTree>
    <p:extLst>
      <p:ext uri="{BB962C8B-B14F-4D97-AF65-F5344CB8AC3E}">
        <p14:creationId xmlns:p14="http://schemas.microsoft.com/office/powerpoint/2010/main" val="9208103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101</a:t>
            </a:fld>
            <a:endParaRPr lang="he-IL"/>
          </a:p>
        </p:txBody>
      </p:sp>
    </p:spTree>
    <p:extLst>
      <p:ext uri="{BB962C8B-B14F-4D97-AF65-F5344CB8AC3E}">
        <p14:creationId xmlns:p14="http://schemas.microsoft.com/office/powerpoint/2010/main" val="23751597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102</a:t>
            </a:fld>
            <a:endParaRPr lang="he-IL"/>
          </a:p>
        </p:txBody>
      </p:sp>
    </p:spTree>
    <p:extLst>
      <p:ext uri="{BB962C8B-B14F-4D97-AF65-F5344CB8AC3E}">
        <p14:creationId xmlns:p14="http://schemas.microsoft.com/office/powerpoint/2010/main" val="9259315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103</a:t>
            </a:fld>
            <a:endParaRPr lang="he-IL"/>
          </a:p>
        </p:txBody>
      </p:sp>
    </p:spTree>
    <p:extLst>
      <p:ext uri="{BB962C8B-B14F-4D97-AF65-F5344CB8AC3E}">
        <p14:creationId xmlns:p14="http://schemas.microsoft.com/office/powerpoint/2010/main" val="180169024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105</a:t>
            </a:fld>
            <a:endParaRPr lang="he-IL"/>
          </a:p>
        </p:txBody>
      </p:sp>
    </p:spTree>
    <p:extLst>
      <p:ext uri="{BB962C8B-B14F-4D97-AF65-F5344CB8AC3E}">
        <p14:creationId xmlns:p14="http://schemas.microsoft.com/office/powerpoint/2010/main" val="4291015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106</a:t>
            </a:fld>
            <a:endParaRPr lang="he-IL"/>
          </a:p>
        </p:txBody>
      </p:sp>
    </p:spTree>
    <p:extLst>
      <p:ext uri="{BB962C8B-B14F-4D97-AF65-F5344CB8AC3E}">
        <p14:creationId xmlns:p14="http://schemas.microsoft.com/office/powerpoint/2010/main" val="3863448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2E4-9F20-3F91-607D-C41DF45FC9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44E303E8-DCB8-AAF5-D923-A6ED8ACCD3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DE5B2BF7-DC25-AE0B-D526-1E387D9274E6}"/>
              </a:ext>
            </a:extLst>
          </p:cNvPr>
          <p:cNvSpPr>
            <a:spLocks noGrp="1"/>
          </p:cNvSpPr>
          <p:nvPr>
            <p:ph type="dt" sz="half" idx="10"/>
          </p:nvPr>
        </p:nvSpPr>
        <p:spPr/>
        <p:txBody>
          <a:bodyPr/>
          <a:lstStyle/>
          <a:p>
            <a:fld id="{1552B8F2-EBFC-4ECE-97C8-5BB22994A78F}" type="datetimeFigureOut">
              <a:rPr lang="he-IL" smtClean="0"/>
              <a:t>כ"ז/שבט/תשפ"ה</a:t>
            </a:fld>
            <a:endParaRPr lang="he-IL"/>
          </a:p>
        </p:txBody>
      </p:sp>
      <p:sp>
        <p:nvSpPr>
          <p:cNvPr id="5" name="Footer Placeholder 4">
            <a:extLst>
              <a:ext uri="{FF2B5EF4-FFF2-40B4-BE49-F238E27FC236}">
                <a16:creationId xmlns:a16="http://schemas.microsoft.com/office/drawing/2014/main" id="{B06CF583-0DEF-A9C5-8FD6-87A10F7DA9A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E70BB311-DEA4-CBA8-5049-D1D16468A29E}"/>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2573052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A9F57-71AB-038C-C046-0B841E53530C}"/>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ECBB7D60-8FD1-8C90-0795-8F80B37595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0A49F3E-6EC9-AAF4-80A3-404D444418D9}"/>
              </a:ext>
            </a:extLst>
          </p:cNvPr>
          <p:cNvSpPr>
            <a:spLocks noGrp="1"/>
          </p:cNvSpPr>
          <p:nvPr>
            <p:ph type="dt" sz="half" idx="10"/>
          </p:nvPr>
        </p:nvSpPr>
        <p:spPr/>
        <p:txBody>
          <a:bodyPr/>
          <a:lstStyle/>
          <a:p>
            <a:fld id="{1552B8F2-EBFC-4ECE-97C8-5BB22994A78F}" type="datetimeFigureOut">
              <a:rPr lang="he-IL" smtClean="0"/>
              <a:t>כ"ז/שבט/תשפ"ה</a:t>
            </a:fld>
            <a:endParaRPr lang="he-IL"/>
          </a:p>
        </p:txBody>
      </p:sp>
      <p:sp>
        <p:nvSpPr>
          <p:cNvPr id="5" name="Footer Placeholder 4">
            <a:extLst>
              <a:ext uri="{FF2B5EF4-FFF2-40B4-BE49-F238E27FC236}">
                <a16:creationId xmlns:a16="http://schemas.microsoft.com/office/drawing/2014/main" id="{D1B2F62E-728C-E8FE-EAFF-0E8D5C9446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EDD7B20-CF02-9BE7-8ADE-D5B592056AEA}"/>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4157134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170918-7CE1-6B01-4EDE-B1FE0BA48C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FE27B8B-6AF1-985D-4F1C-660A4B9CF2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A6F46A8-B1E1-E8DC-A9A8-EB857604F9B4}"/>
              </a:ext>
            </a:extLst>
          </p:cNvPr>
          <p:cNvSpPr>
            <a:spLocks noGrp="1"/>
          </p:cNvSpPr>
          <p:nvPr>
            <p:ph type="dt" sz="half" idx="10"/>
          </p:nvPr>
        </p:nvSpPr>
        <p:spPr/>
        <p:txBody>
          <a:bodyPr/>
          <a:lstStyle/>
          <a:p>
            <a:fld id="{1552B8F2-EBFC-4ECE-97C8-5BB22994A78F}" type="datetimeFigureOut">
              <a:rPr lang="he-IL" smtClean="0"/>
              <a:t>כ"ז/שבט/תשפ"ה</a:t>
            </a:fld>
            <a:endParaRPr lang="he-IL"/>
          </a:p>
        </p:txBody>
      </p:sp>
      <p:sp>
        <p:nvSpPr>
          <p:cNvPr id="5" name="Footer Placeholder 4">
            <a:extLst>
              <a:ext uri="{FF2B5EF4-FFF2-40B4-BE49-F238E27FC236}">
                <a16:creationId xmlns:a16="http://schemas.microsoft.com/office/drawing/2014/main" id="{15172BAC-2A20-EBF7-EC7E-D8FECF74D3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E203C23A-35BB-2D53-55BD-A1A9CC6D594F}"/>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2537369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Scree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393" y="951358"/>
            <a:ext cx="11543608" cy="851103"/>
          </a:xfrm>
          <a:noFill/>
        </p:spPr>
        <p:txBody>
          <a:bodyPr/>
          <a:lstStyle>
            <a:lvl1pPr>
              <a:defRPr b="1">
                <a:solidFill>
                  <a:srgbClr val="0070C0"/>
                </a:solidFill>
              </a:defRPr>
            </a:lvl1pPr>
          </a:lstStyle>
          <a:p>
            <a:r>
              <a:rPr lang="en-US"/>
              <a:t>Click to edit Master title style</a:t>
            </a:r>
          </a:p>
        </p:txBody>
      </p:sp>
      <p:sp>
        <p:nvSpPr>
          <p:cNvPr id="3" name="Content Placeholder 2"/>
          <p:cNvSpPr>
            <a:spLocks noGrp="1"/>
          </p:cNvSpPr>
          <p:nvPr>
            <p:ph idx="1"/>
          </p:nvPr>
        </p:nvSpPr>
        <p:spPr>
          <a:xfrm>
            <a:off x="648393" y="2015384"/>
            <a:ext cx="11377352" cy="4597852"/>
          </a:xfrm>
          <a:noFill/>
        </p:spPr>
        <p:txBody>
          <a:bodyPr>
            <a:normAutofit/>
          </a:bodyPr>
          <a:lstStyle>
            <a:lvl1pPr>
              <a:defRPr sz="3600">
                <a:solidFill>
                  <a:srgbClr val="00B0F0"/>
                </a:solidFill>
              </a:defRPr>
            </a:lvl1pPr>
            <a:lvl2pPr>
              <a:defRPr sz="3200">
                <a:solidFill>
                  <a:srgbClr val="00B0F0"/>
                </a:solidFill>
              </a:defRPr>
            </a:lvl2pPr>
            <a:lvl3pPr>
              <a:defRPr sz="2800">
                <a:solidFill>
                  <a:srgbClr val="00B0F0"/>
                </a:solidFill>
              </a:defRPr>
            </a:lvl3pPr>
            <a:lvl4pPr>
              <a:defRPr sz="2400">
                <a:solidFill>
                  <a:srgbClr val="00B0F0"/>
                </a:solidFill>
              </a:defRPr>
            </a:lvl4pPr>
            <a:lvl5pPr>
              <a:defRPr sz="2400">
                <a:solidFill>
                  <a:srgbClr val="00B0F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F4611185-8325-E223-8C02-B8D8EA5611AC}"/>
              </a:ext>
            </a:extLst>
          </p:cNvPr>
          <p:cNvSpPr txBox="1">
            <a:spLocks/>
          </p:cNvSpPr>
          <p:nvPr userDrawn="1"/>
        </p:nvSpPr>
        <p:spPr>
          <a:xfrm>
            <a:off x="0" y="-1"/>
            <a:ext cx="12192000" cy="830997"/>
          </a:xfrm>
          <a:prstGeom prst="rect">
            <a:avLst/>
          </a:prstGeom>
          <a:gradFill flip="none" rotWithShape="1">
            <a:gsLst>
              <a:gs pos="43000">
                <a:schemeClr val="bg1"/>
              </a:gs>
              <a:gs pos="24000">
                <a:srgbClr val="5FADE4"/>
              </a:gs>
              <a:gs pos="74000">
                <a:srgbClr val="CEE3ED"/>
              </a:gs>
              <a:gs pos="83000">
                <a:srgbClr val="00B0F0"/>
              </a:gs>
              <a:gs pos="100000">
                <a:srgbClr val="D7E9F5"/>
              </a:gs>
            </a:gsLst>
            <a:lin ang="13500000" scaled="1"/>
            <a:tileRect/>
          </a:gra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800" b="1">
                <a:solidFill>
                  <a:srgbClr val="0070C0"/>
                </a:solidFill>
                <a:effectLst>
                  <a:outerShdw blurRad="38100" dist="38100" dir="2700000" algn="tl">
                    <a:srgbClr val="000000">
                      <a:alpha val="43137"/>
                    </a:srgbClr>
                  </a:outerShdw>
                </a:effectLst>
              </a:rPr>
              <a:t> Secure From Scratch</a:t>
            </a:r>
          </a:p>
        </p:txBody>
      </p:sp>
      <p:grpSp>
        <p:nvGrpSpPr>
          <p:cNvPr id="15" name="Group 14">
            <a:extLst>
              <a:ext uri="{FF2B5EF4-FFF2-40B4-BE49-F238E27FC236}">
                <a16:creationId xmlns:a16="http://schemas.microsoft.com/office/drawing/2014/main" id="{97F29DD3-49D5-B45B-12B0-21961BFA40E9}"/>
              </a:ext>
            </a:extLst>
          </p:cNvPr>
          <p:cNvGrpSpPr/>
          <p:nvPr userDrawn="1"/>
        </p:nvGrpSpPr>
        <p:grpSpPr>
          <a:xfrm>
            <a:off x="10840616" y="-285332"/>
            <a:ext cx="1603174" cy="1587357"/>
            <a:chOff x="10840616" y="-285332"/>
            <a:chExt cx="1603174" cy="1587357"/>
          </a:xfrm>
        </p:grpSpPr>
        <p:sp>
          <p:nvSpPr>
            <p:cNvPr id="13" name="Oval 12">
              <a:extLst>
                <a:ext uri="{FF2B5EF4-FFF2-40B4-BE49-F238E27FC236}">
                  <a16:creationId xmlns:a16="http://schemas.microsoft.com/office/drawing/2014/main" id="{BDAC998A-2F44-D32A-5FA2-08265C1C8DD4}"/>
                </a:ext>
              </a:extLst>
            </p:cNvPr>
            <p:cNvSpPr/>
            <p:nvPr userDrawn="1"/>
          </p:nvSpPr>
          <p:spPr>
            <a:xfrm>
              <a:off x="10840616" y="-285332"/>
              <a:ext cx="1603174" cy="15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Graphic 11">
              <a:extLst>
                <a:ext uri="{FF2B5EF4-FFF2-40B4-BE49-F238E27FC236}">
                  <a16:creationId xmlns:a16="http://schemas.microsoft.com/office/drawing/2014/main" id="{6C1D6AA7-8CE7-8D7F-0A09-FDCA917E40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1244" y="67997"/>
              <a:ext cx="697429" cy="763000"/>
            </a:xfrm>
            <a:prstGeom prst="rect">
              <a:avLst/>
            </a:prstGeom>
          </p:spPr>
        </p:pic>
      </p:grpSp>
    </p:spTree>
    <p:extLst>
      <p:ext uri="{BB962C8B-B14F-4D97-AF65-F5344CB8AC3E}">
        <p14:creationId xmlns:p14="http://schemas.microsoft.com/office/powerpoint/2010/main" val="2914345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alfScree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393" y="1662554"/>
            <a:ext cx="11543608" cy="851103"/>
          </a:xfrm>
          <a:solidFill>
            <a:schemeClr val="bg1"/>
          </a:solidFill>
        </p:spPr>
        <p:txBody>
          <a:bodyPr/>
          <a:lstStyle>
            <a:lvl1pPr>
              <a:defRPr b="1">
                <a:solidFill>
                  <a:srgbClr val="0070C0"/>
                </a:solidFill>
                <a:effectLst>
                  <a:outerShdw blurRad="38100" dist="38100" dir="2700000" algn="tl">
                    <a:srgbClr val="000000">
                      <a:alpha val="43137"/>
                    </a:srgbClr>
                  </a:outerShdw>
                </a:effectLst>
              </a:defRPr>
            </a:lvl1pPr>
          </a:lstStyle>
          <a:p>
            <a:r>
              <a:rPr lang="en-US"/>
              <a:t>Click to edit Master title style</a:t>
            </a:r>
          </a:p>
        </p:txBody>
      </p:sp>
      <p:sp>
        <p:nvSpPr>
          <p:cNvPr id="3" name="Content Placeholder 2"/>
          <p:cNvSpPr>
            <a:spLocks noGrp="1"/>
          </p:cNvSpPr>
          <p:nvPr>
            <p:ph idx="1"/>
          </p:nvPr>
        </p:nvSpPr>
        <p:spPr>
          <a:xfrm>
            <a:off x="648393" y="2726580"/>
            <a:ext cx="5286894" cy="3791210"/>
          </a:xfrm>
          <a:solidFill>
            <a:schemeClr val="bg1"/>
          </a:solidFill>
        </p:spPr>
        <p:txBody>
          <a:bodyPr/>
          <a:lstStyle>
            <a:lvl1pPr>
              <a:defRPr>
                <a:solidFill>
                  <a:srgbClr val="0070C0"/>
                </a:solidFill>
              </a:defRPr>
            </a:lvl1pPr>
            <a:lvl2pPr>
              <a:defRPr>
                <a:solidFill>
                  <a:srgbClr val="0070C0"/>
                </a:solidFill>
              </a:defRPr>
            </a:lvl2pPr>
            <a:lvl3pPr>
              <a:defRPr>
                <a:solidFill>
                  <a:srgbClr val="0070C0"/>
                </a:solidFill>
              </a:defRPr>
            </a:lvl3pPr>
            <a:lvl4pPr>
              <a:defRPr>
                <a:solidFill>
                  <a:srgbClr val="0070C0"/>
                </a:solidFill>
              </a:defRPr>
            </a:lvl4pPr>
            <a:lvl5pPr>
              <a:defRPr>
                <a:solidFill>
                  <a:srgbClr val="0070C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a:extLst>
              <a:ext uri="{FF2B5EF4-FFF2-40B4-BE49-F238E27FC236}">
                <a16:creationId xmlns:a16="http://schemas.microsoft.com/office/drawing/2014/main" id="{2D80F64C-50CA-30C7-28A9-0D5C5566BA57}"/>
              </a:ext>
            </a:extLst>
          </p:cNvPr>
          <p:cNvSpPr txBox="1">
            <a:spLocks/>
          </p:cNvSpPr>
          <p:nvPr userDrawn="1"/>
        </p:nvSpPr>
        <p:spPr>
          <a:xfrm>
            <a:off x="0" y="-1"/>
            <a:ext cx="12192000" cy="830997"/>
          </a:xfrm>
          <a:prstGeom prst="rect">
            <a:avLst/>
          </a:prstGeom>
          <a:gradFill flip="none" rotWithShape="1">
            <a:gsLst>
              <a:gs pos="43000">
                <a:schemeClr val="bg1"/>
              </a:gs>
              <a:gs pos="24000">
                <a:srgbClr val="5FADE4"/>
              </a:gs>
              <a:gs pos="74000">
                <a:srgbClr val="CEE3ED"/>
              </a:gs>
              <a:gs pos="83000">
                <a:srgbClr val="00B0F0"/>
              </a:gs>
              <a:gs pos="100000">
                <a:srgbClr val="D7E9F5"/>
              </a:gs>
            </a:gsLst>
            <a:lin ang="13500000" scaled="1"/>
            <a:tileRect/>
          </a:gra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800" b="1">
                <a:solidFill>
                  <a:srgbClr val="0070C0"/>
                </a:solidFill>
                <a:effectLst>
                  <a:outerShdw blurRad="38100" dist="38100" dir="2700000" algn="tl">
                    <a:srgbClr val="000000">
                      <a:alpha val="43137"/>
                    </a:srgbClr>
                  </a:outerShdw>
                </a:effectLst>
              </a:rPr>
              <a:t> Secure From Scratch</a:t>
            </a:r>
          </a:p>
        </p:txBody>
      </p:sp>
      <p:grpSp>
        <p:nvGrpSpPr>
          <p:cNvPr id="4" name="Group 3">
            <a:extLst>
              <a:ext uri="{FF2B5EF4-FFF2-40B4-BE49-F238E27FC236}">
                <a16:creationId xmlns:a16="http://schemas.microsoft.com/office/drawing/2014/main" id="{314B0439-DAF3-CFFF-3BD4-ACAAB5B82D6A}"/>
              </a:ext>
            </a:extLst>
          </p:cNvPr>
          <p:cNvGrpSpPr/>
          <p:nvPr userDrawn="1"/>
        </p:nvGrpSpPr>
        <p:grpSpPr>
          <a:xfrm>
            <a:off x="10840616" y="-285332"/>
            <a:ext cx="1603174" cy="1587357"/>
            <a:chOff x="10840616" y="-285332"/>
            <a:chExt cx="1603174" cy="1587357"/>
          </a:xfrm>
        </p:grpSpPr>
        <p:sp>
          <p:nvSpPr>
            <p:cNvPr id="5" name="Oval 4">
              <a:extLst>
                <a:ext uri="{FF2B5EF4-FFF2-40B4-BE49-F238E27FC236}">
                  <a16:creationId xmlns:a16="http://schemas.microsoft.com/office/drawing/2014/main" id="{A5C0A1BC-263E-D33F-E192-B1BA18916764}"/>
                </a:ext>
              </a:extLst>
            </p:cNvPr>
            <p:cNvSpPr/>
            <p:nvPr userDrawn="1"/>
          </p:nvSpPr>
          <p:spPr>
            <a:xfrm>
              <a:off x="10840616" y="-285332"/>
              <a:ext cx="1603174" cy="15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Graphic 5">
              <a:extLst>
                <a:ext uri="{FF2B5EF4-FFF2-40B4-BE49-F238E27FC236}">
                  <a16:creationId xmlns:a16="http://schemas.microsoft.com/office/drawing/2014/main" id="{0F1FEC98-AC4E-5DB0-9C98-E0FD0290B5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1244" y="67997"/>
              <a:ext cx="697429" cy="763000"/>
            </a:xfrm>
            <a:prstGeom prst="rect">
              <a:avLst/>
            </a:prstGeom>
          </p:spPr>
        </p:pic>
      </p:grpSp>
    </p:spTree>
    <p:extLst>
      <p:ext uri="{BB962C8B-B14F-4D97-AF65-F5344CB8AC3E}">
        <p14:creationId xmlns:p14="http://schemas.microsoft.com/office/powerpoint/2010/main" val="583541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ubject 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D4B24E-679D-4009-AB95-E70383B99242}"/>
              </a:ext>
            </a:extLst>
          </p:cNvPr>
          <p:cNvSpPr>
            <a:spLocks noGrp="1"/>
          </p:cNvSpPr>
          <p:nvPr>
            <p:ph type="ctrTitle" hasCustomPrompt="1"/>
          </p:nvPr>
        </p:nvSpPr>
        <p:spPr>
          <a:xfrm>
            <a:off x="1524000" y="1781126"/>
            <a:ext cx="9144000" cy="3228920"/>
          </a:xfrm>
        </p:spPr>
        <p:txBody>
          <a:bodyPr>
            <a:normAutofit/>
          </a:bodyPr>
          <a:lstStyle>
            <a:lvl1pPr algn="ctr">
              <a:defRPr/>
            </a:lvl1pPr>
          </a:lstStyle>
          <a:p>
            <a:r>
              <a:rPr lang="en-US" sz="8000" b="1">
                <a:solidFill>
                  <a:srgbClr val="0070C0"/>
                </a:solidFill>
                <a:effectLst>
                  <a:outerShdw blurRad="38100" dist="38100" dir="2700000" algn="tl">
                    <a:srgbClr val="000000">
                      <a:alpha val="43137"/>
                    </a:srgbClr>
                  </a:outerShdw>
                </a:effectLst>
              </a:rPr>
              <a:t>Getting</a:t>
            </a:r>
            <a:br>
              <a:rPr lang="en-US" sz="8000" b="1">
                <a:solidFill>
                  <a:srgbClr val="0070C0"/>
                </a:solidFill>
                <a:effectLst>
                  <a:outerShdw blurRad="38100" dist="38100" dir="2700000" algn="tl">
                    <a:srgbClr val="000000">
                      <a:alpha val="43137"/>
                    </a:srgbClr>
                  </a:outerShdw>
                </a:effectLst>
              </a:rPr>
            </a:br>
            <a:r>
              <a:rPr lang="en-US" sz="8000" b="1">
                <a:solidFill>
                  <a:srgbClr val="0070C0"/>
                </a:solidFill>
                <a:effectLst>
                  <a:outerShdw blurRad="38100" dist="38100" dir="2700000" algn="tl">
                    <a:srgbClr val="000000">
                      <a:alpha val="43137"/>
                    </a:srgbClr>
                  </a:outerShdw>
                </a:effectLst>
              </a:rPr>
              <a:t>Started</a:t>
            </a:r>
            <a:endParaRPr lang="he-IL" sz="8000"/>
          </a:p>
        </p:txBody>
      </p:sp>
      <p:sp>
        <p:nvSpPr>
          <p:cNvPr id="11" name="TextBox 10">
            <a:extLst>
              <a:ext uri="{FF2B5EF4-FFF2-40B4-BE49-F238E27FC236}">
                <a16:creationId xmlns:a16="http://schemas.microsoft.com/office/drawing/2014/main" id="{C88FC399-FB96-62FE-C59B-582A2F450AED}"/>
              </a:ext>
            </a:extLst>
          </p:cNvPr>
          <p:cNvSpPr txBox="1">
            <a:spLocks/>
          </p:cNvSpPr>
          <p:nvPr userDrawn="1"/>
        </p:nvSpPr>
        <p:spPr>
          <a:xfrm>
            <a:off x="0" y="-1"/>
            <a:ext cx="12192000" cy="830997"/>
          </a:xfrm>
          <a:prstGeom prst="rect">
            <a:avLst/>
          </a:prstGeom>
          <a:gradFill flip="none" rotWithShape="1">
            <a:gsLst>
              <a:gs pos="43000">
                <a:schemeClr val="bg1"/>
              </a:gs>
              <a:gs pos="24000">
                <a:srgbClr val="5FADE4"/>
              </a:gs>
              <a:gs pos="74000">
                <a:srgbClr val="CEE3ED"/>
              </a:gs>
              <a:gs pos="83000">
                <a:srgbClr val="00B0F0"/>
              </a:gs>
              <a:gs pos="100000">
                <a:srgbClr val="D7E9F5"/>
              </a:gs>
            </a:gsLst>
            <a:lin ang="13500000" scaled="1"/>
            <a:tileRect/>
          </a:gra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800" b="1">
                <a:solidFill>
                  <a:srgbClr val="0070C0"/>
                </a:solidFill>
                <a:effectLst>
                  <a:outerShdw blurRad="38100" dist="38100" dir="2700000" algn="tl">
                    <a:srgbClr val="000000">
                      <a:alpha val="43137"/>
                    </a:srgbClr>
                  </a:outerShdw>
                </a:effectLst>
              </a:rPr>
              <a:t> Secure From Scratch</a:t>
            </a:r>
          </a:p>
        </p:txBody>
      </p:sp>
      <p:grpSp>
        <p:nvGrpSpPr>
          <p:cNvPr id="2" name="Group 1">
            <a:extLst>
              <a:ext uri="{FF2B5EF4-FFF2-40B4-BE49-F238E27FC236}">
                <a16:creationId xmlns:a16="http://schemas.microsoft.com/office/drawing/2014/main" id="{E9E725FE-BF57-4D75-FAD9-521E616553A0}"/>
              </a:ext>
            </a:extLst>
          </p:cNvPr>
          <p:cNvGrpSpPr/>
          <p:nvPr userDrawn="1"/>
        </p:nvGrpSpPr>
        <p:grpSpPr>
          <a:xfrm>
            <a:off x="10840616" y="-285332"/>
            <a:ext cx="1603174" cy="1587357"/>
            <a:chOff x="10840616" y="-285332"/>
            <a:chExt cx="1603174" cy="1587357"/>
          </a:xfrm>
        </p:grpSpPr>
        <p:sp>
          <p:nvSpPr>
            <p:cNvPr id="3" name="Oval 2">
              <a:extLst>
                <a:ext uri="{FF2B5EF4-FFF2-40B4-BE49-F238E27FC236}">
                  <a16:creationId xmlns:a16="http://schemas.microsoft.com/office/drawing/2014/main" id="{074BDB63-AD85-AC02-9926-A104ECBF1FB4}"/>
                </a:ext>
              </a:extLst>
            </p:cNvPr>
            <p:cNvSpPr/>
            <p:nvPr userDrawn="1"/>
          </p:nvSpPr>
          <p:spPr>
            <a:xfrm>
              <a:off x="10840616" y="-285332"/>
              <a:ext cx="1603174" cy="15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Graphic 3">
              <a:extLst>
                <a:ext uri="{FF2B5EF4-FFF2-40B4-BE49-F238E27FC236}">
                  <a16:creationId xmlns:a16="http://schemas.microsoft.com/office/drawing/2014/main" id="{44A24A82-FF91-B587-F6DE-6DC15BF5F2E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1244" y="67997"/>
              <a:ext cx="697429" cy="763000"/>
            </a:xfrm>
            <a:prstGeom prst="rect">
              <a:avLst/>
            </a:prstGeom>
          </p:spPr>
        </p:pic>
      </p:grpSp>
    </p:spTree>
    <p:extLst>
      <p:ext uri="{BB962C8B-B14F-4D97-AF65-F5344CB8AC3E}">
        <p14:creationId xmlns:p14="http://schemas.microsoft.com/office/powerpoint/2010/main" val="2722544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F65E-F343-D376-8B63-378C3442C69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A46F3981-470D-316A-C1AC-4C3A71C482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2E0EF5C7-B8E6-790C-4E21-339235A07B89}"/>
              </a:ext>
            </a:extLst>
          </p:cNvPr>
          <p:cNvSpPr>
            <a:spLocks noGrp="1"/>
          </p:cNvSpPr>
          <p:nvPr>
            <p:ph type="dt" sz="half" idx="10"/>
          </p:nvPr>
        </p:nvSpPr>
        <p:spPr/>
        <p:txBody>
          <a:bodyPr/>
          <a:lstStyle/>
          <a:p>
            <a:fld id="{1552B8F2-EBFC-4ECE-97C8-5BB22994A78F}" type="datetimeFigureOut">
              <a:rPr lang="he-IL" smtClean="0"/>
              <a:t>כ"ז/שבט/תשפ"ה</a:t>
            </a:fld>
            <a:endParaRPr lang="he-IL"/>
          </a:p>
        </p:txBody>
      </p:sp>
      <p:sp>
        <p:nvSpPr>
          <p:cNvPr id="5" name="Footer Placeholder 4">
            <a:extLst>
              <a:ext uri="{FF2B5EF4-FFF2-40B4-BE49-F238E27FC236}">
                <a16:creationId xmlns:a16="http://schemas.microsoft.com/office/drawing/2014/main" id="{5FEA433D-C475-6F85-F5ED-42053D12E33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82E0897-ABD8-342C-C4E5-4DB8875ADDB0}"/>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972856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AF8F-7E08-937A-5310-4ADCE0EE0A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7CCDD60C-9CE2-5626-E020-BCE1A16C4B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09037-5538-9634-47C0-F7B2EDDFB0EA}"/>
              </a:ext>
            </a:extLst>
          </p:cNvPr>
          <p:cNvSpPr>
            <a:spLocks noGrp="1"/>
          </p:cNvSpPr>
          <p:nvPr>
            <p:ph type="dt" sz="half" idx="10"/>
          </p:nvPr>
        </p:nvSpPr>
        <p:spPr/>
        <p:txBody>
          <a:bodyPr/>
          <a:lstStyle/>
          <a:p>
            <a:fld id="{1552B8F2-EBFC-4ECE-97C8-5BB22994A78F}" type="datetimeFigureOut">
              <a:rPr lang="he-IL" smtClean="0"/>
              <a:t>כ"ז/שבט/תשפ"ה</a:t>
            </a:fld>
            <a:endParaRPr lang="he-IL"/>
          </a:p>
        </p:txBody>
      </p:sp>
      <p:sp>
        <p:nvSpPr>
          <p:cNvPr id="5" name="Footer Placeholder 4">
            <a:extLst>
              <a:ext uri="{FF2B5EF4-FFF2-40B4-BE49-F238E27FC236}">
                <a16:creationId xmlns:a16="http://schemas.microsoft.com/office/drawing/2014/main" id="{BED72AF7-EA7F-F12A-370B-1E499FC873C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BEDD075-3B7A-18B0-AA31-7ECF5DD22D1B}"/>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2651207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35A32-A8B8-BF52-9D9D-0D579EAD63AE}"/>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1F901214-9E7C-7E74-F094-7316546C2A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28C850DB-20AB-C224-2D2D-2E8BA42E71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DDA4B9D0-C2A2-0797-81F2-21C2483E85A8}"/>
              </a:ext>
            </a:extLst>
          </p:cNvPr>
          <p:cNvSpPr>
            <a:spLocks noGrp="1"/>
          </p:cNvSpPr>
          <p:nvPr>
            <p:ph type="dt" sz="half" idx="10"/>
          </p:nvPr>
        </p:nvSpPr>
        <p:spPr/>
        <p:txBody>
          <a:bodyPr/>
          <a:lstStyle/>
          <a:p>
            <a:fld id="{1552B8F2-EBFC-4ECE-97C8-5BB22994A78F}" type="datetimeFigureOut">
              <a:rPr lang="he-IL" smtClean="0"/>
              <a:t>כ"ז/שבט/תשפ"ה</a:t>
            </a:fld>
            <a:endParaRPr lang="he-IL"/>
          </a:p>
        </p:txBody>
      </p:sp>
      <p:sp>
        <p:nvSpPr>
          <p:cNvPr id="6" name="Footer Placeholder 5">
            <a:extLst>
              <a:ext uri="{FF2B5EF4-FFF2-40B4-BE49-F238E27FC236}">
                <a16:creationId xmlns:a16="http://schemas.microsoft.com/office/drawing/2014/main" id="{5321042B-217E-22B3-D428-8950B60ED53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5102337-C861-3BFB-BC12-B500D1FDA01A}"/>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2022008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7D825-C775-88E3-B8CC-858ED7C1AFE7}"/>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A3CC3569-3548-6813-E141-E14FD62905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975FEE-3C84-8AFD-7E1C-86FDC05B67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799E5E47-E6B4-9AC7-892F-012750B2B4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9BD3BD-5CE1-18EA-6EE9-8C32FD7FE1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1B5C22EA-26A0-4EA5-811D-00DEDDC4B9E9}"/>
              </a:ext>
            </a:extLst>
          </p:cNvPr>
          <p:cNvSpPr>
            <a:spLocks noGrp="1"/>
          </p:cNvSpPr>
          <p:nvPr>
            <p:ph type="dt" sz="half" idx="10"/>
          </p:nvPr>
        </p:nvSpPr>
        <p:spPr/>
        <p:txBody>
          <a:bodyPr/>
          <a:lstStyle/>
          <a:p>
            <a:fld id="{1552B8F2-EBFC-4ECE-97C8-5BB22994A78F}" type="datetimeFigureOut">
              <a:rPr lang="he-IL" smtClean="0"/>
              <a:t>כ"ז/שבט/תשפ"ה</a:t>
            </a:fld>
            <a:endParaRPr lang="he-IL"/>
          </a:p>
        </p:txBody>
      </p:sp>
      <p:sp>
        <p:nvSpPr>
          <p:cNvPr id="8" name="Footer Placeholder 7">
            <a:extLst>
              <a:ext uri="{FF2B5EF4-FFF2-40B4-BE49-F238E27FC236}">
                <a16:creationId xmlns:a16="http://schemas.microsoft.com/office/drawing/2014/main" id="{9F545CF2-16ED-D1BB-2BF5-45B497D6D4B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B5183FCF-850C-6D25-8063-2CA3B0684F38}"/>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1609550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3884D-5A14-E2EA-D219-A23BD1BDB01B}"/>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7554DC1A-E875-1CD0-24CB-A4081ACD1EC8}"/>
              </a:ext>
            </a:extLst>
          </p:cNvPr>
          <p:cNvSpPr>
            <a:spLocks noGrp="1"/>
          </p:cNvSpPr>
          <p:nvPr>
            <p:ph type="dt" sz="half" idx="10"/>
          </p:nvPr>
        </p:nvSpPr>
        <p:spPr/>
        <p:txBody>
          <a:bodyPr/>
          <a:lstStyle/>
          <a:p>
            <a:fld id="{1552B8F2-EBFC-4ECE-97C8-5BB22994A78F}" type="datetimeFigureOut">
              <a:rPr lang="he-IL" smtClean="0"/>
              <a:t>כ"ז/שבט/תשפ"ה</a:t>
            </a:fld>
            <a:endParaRPr lang="he-IL"/>
          </a:p>
        </p:txBody>
      </p:sp>
      <p:sp>
        <p:nvSpPr>
          <p:cNvPr id="4" name="Footer Placeholder 3">
            <a:extLst>
              <a:ext uri="{FF2B5EF4-FFF2-40B4-BE49-F238E27FC236}">
                <a16:creationId xmlns:a16="http://schemas.microsoft.com/office/drawing/2014/main" id="{6116216C-9290-8348-63FD-D52303B42E63}"/>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68DA4FB2-2E70-B487-8B7D-F4AAA7C91A75}"/>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2751571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174E59-87CE-5F8A-BEE7-4CCAADD0E4B7}"/>
              </a:ext>
            </a:extLst>
          </p:cNvPr>
          <p:cNvSpPr>
            <a:spLocks noGrp="1"/>
          </p:cNvSpPr>
          <p:nvPr>
            <p:ph type="dt" sz="half" idx="10"/>
          </p:nvPr>
        </p:nvSpPr>
        <p:spPr/>
        <p:txBody>
          <a:bodyPr/>
          <a:lstStyle/>
          <a:p>
            <a:fld id="{1552B8F2-EBFC-4ECE-97C8-5BB22994A78F}" type="datetimeFigureOut">
              <a:rPr lang="he-IL" smtClean="0"/>
              <a:t>כ"ז/שבט/תשפ"ה</a:t>
            </a:fld>
            <a:endParaRPr lang="he-IL"/>
          </a:p>
        </p:txBody>
      </p:sp>
      <p:sp>
        <p:nvSpPr>
          <p:cNvPr id="3" name="Footer Placeholder 2">
            <a:extLst>
              <a:ext uri="{FF2B5EF4-FFF2-40B4-BE49-F238E27FC236}">
                <a16:creationId xmlns:a16="http://schemas.microsoft.com/office/drawing/2014/main" id="{78129586-39A0-7B14-3A6E-17E923A6BCED}"/>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791AC6DD-85FD-2FB1-4737-F35E99488C4C}"/>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2638982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99517-4412-5AD6-4AEE-9D06144C3D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A0C1DBD9-DB44-2C03-F2EF-F93157C369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83DD7B2E-9A91-EECB-C8A1-0C2DC836A9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395325-851D-3CF3-8424-2FFF84963B0B}"/>
              </a:ext>
            </a:extLst>
          </p:cNvPr>
          <p:cNvSpPr>
            <a:spLocks noGrp="1"/>
          </p:cNvSpPr>
          <p:nvPr>
            <p:ph type="dt" sz="half" idx="10"/>
          </p:nvPr>
        </p:nvSpPr>
        <p:spPr/>
        <p:txBody>
          <a:bodyPr/>
          <a:lstStyle/>
          <a:p>
            <a:fld id="{1552B8F2-EBFC-4ECE-97C8-5BB22994A78F}" type="datetimeFigureOut">
              <a:rPr lang="he-IL" smtClean="0"/>
              <a:t>כ"ז/שבט/תשפ"ה</a:t>
            </a:fld>
            <a:endParaRPr lang="he-IL"/>
          </a:p>
        </p:txBody>
      </p:sp>
      <p:sp>
        <p:nvSpPr>
          <p:cNvPr id="6" name="Footer Placeholder 5">
            <a:extLst>
              <a:ext uri="{FF2B5EF4-FFF2-40B4-BE49-F238E27FC236}">
                <a16:creationId xmlns:a16="http://schemas.microsoft.com/office/drawing/2014/main" id="{CEA62478-6829-5CC6-472C-BA1ED931AA45}"/>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F8B870C-3073-2DF8-8217-AA4D0DFB55FE}"/>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481194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96E5E-31A2-46E7-1DE6-A449EF2EC5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309B81C1-C8F8-5C5B-F8BA-0B5FA84564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061D1D26-CAB6-828F-8B8B-93D89DCF0F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BEA923-2B96-6719-0241-B329EFE1FE67}"/>
              </a:ext>
            </a:extLst>
          </p:cNvPr>
          <p:cNvSpPr>
            <a:spLocks noGrp="1"/>
          </p:cNvSpPr>
          <p:nvPr>
            <p:ph type="dt" sz="half" idx="10"/>
          </p:nvPr>
        </p:nvSpPr>
        <p:spPr/>
        <p:txBody>
          <a:bodyPr/>
          <a:lstStyle/>
          <a:p>
            <a:fld id="{1552B8F2-EBFC-4ECE-97C8-5BB22994A78F}" type="datetimeFigureOut">
              <a:rPr lang="he-IL" smtClean="0"/>
              <a:t>כ"ז/שבט/תשפ"ה</a:t>
            </a:fld>
            <a:endParaRPr lang="he-IL"/>
          </a:p>
        </p:txBody>
      </p:sp>
      <p:sp>
        <p:nvSpPr>
          <p:cNvPr id="6" name="Footer Placeholder 5">
            <a:extLst>
              <a:ext uri="{FF2B5EF4-FFF2-40B4-BE49-F238E27FC236}">
                <a16:creationId xmlns:a16="http://schemas.microsoft.com/office/drawing/2014/main" id="{F2598666-405D-006A-C733-A0CECCCB7803}"/>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D6A5F45F-6EE1-F9D6-6959-14A96A272C7A}"/>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815934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834A1E-1909-14B6-66DF-8514C35C29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0155467E-7949-5438-AAE3-C5926CDD63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A001C88E-835B-5309-8FEC-50D56D7856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52B8F2-EBFC-4ECE-97C8-5BB22994A78F}" type="datetimeFigureOut">
              <a:rPr lang="he-IL" smtClean="0"/>
              <a:t>כ"ז/שבט/תשפ"ה</a:t>
            </a:fld>
            <a:endParaRPr lang="he-IL"/>
          </a:p>
        </p:txBody>
      </p:sp>
      <p:sp>
        <p:nvSpPr>
          <p:cNvPr id="5" name="Footer Placeholder 4">
            <a:extLst>
              <a:ext uri="{FF2B5EF4-FFF2-40B4-BE49-F238E27FC236}">
                <a16:creationId xmlns:a16="http://schemas.microsoft.com/office/drawing/2014/main" id="{5895DC7A-6566-6B2A-75B9-39D9FACEC7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24F652F8-6873-46F4-1CBA-5855CFE3B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5FC408-518D-404D-98CB-A04A822E206E}" type="slidenum">
              <a:rPr lang="he-IL" smtClean="0"/>
              <a:t>‹#›</a:t>
            </a:fld>
            <a:endParaRPr lang="he-IL"/>
          </a:p>
        </p:txBody>
      </p:sp>
    </p:spTree>
    <p:extLst>
      <p:ext uri="{BB962C8B-B14F-4D97-AF65-F5344CB8AC3E}">
        <p14:creationId xmlns:p14="http://schemas.microsoft.com/office/powerpoint/2010/main" val="130689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4.xml"/><Relationship Id="rId1" Type="http://schemas.openxmlformats.org/officeDocument/2006/relationships/slideLayout" Target="../slideLayouts/slideLayout12.xml"/><Relationship Id="rId4" Type="http://schemas.openxmlformats.org/officeDocument/2006/relationships/image" Target="../media/image27.svg"/></Relationships>
</file>

<file path=ppt/slides/_rels/slide10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2.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3.xml"/><Relationship Id="rId1" Type="http://schemas.openxmlformats.org/officeDocument/2006/relationships/slideLayout" Target="../slideLayouts/slideLayout12.xml"/><Relationship Id="rId4" Type="http://schemas.openxmlformats.org/officeDocument/2006/relationships/image" Target="../media/image27.svg"/></Relationships>
</file>

<file path=ppt/slides/_rels/slide1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4.xml"/><Relationship Id="rId1" Type="http://schemas.openxmlformats.org/officeDocument/2006/relationships/slideLayout" Target="../slideLayouts/slideLayout12.xml"/><Relationship Id="rId4" Type="http://schemas.openxmlformats.org/officeDocument/2006/relationships/image" Target="../media/image27.svg"/></Relationships>
</file>

<file path=ppt/slides/_rels/slide1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5.xml"/><Relationship Id="rId1" Type="http://schemas.openxmlformats.org/officeDocument/2006/relationships/slideLayout" Target="../slideLayouts/slideLayout12.xml"/><Relationship Id="rId5" Type="http://schemas.openxmlformats.org/officeDocument/2006/relationships/image" Target="../media/image27.svg"/><Relationship Id="rId4" Type="http://schemas.openxmlformats.org/officeDocument/2006/relationships/image" Target="../media/image26.png"/></Relationships>
</file>

<file path=ppt/slides/_rels/slide113.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0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7.xml"/><Relationship Id="rId1" Type="http://schemas.openxmlformats.org/officeDocument/2006/relationships/slideLayout" Target="../slideLayouts/slideLayout12.xml"/><Relationship Id="rId4" Type="http://schemas.openxmlformats.org/officeDocument/2006/relationships/image" Target="../media/image27.sv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hemeOverride" Target="../theme/themeOverride1.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hemeOverride" Target="../theme/themeOverride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hemeOverride" Target="../theme/themeOverride3.xml"/><Relationship Id="rId5" Type="http://schemas.openxmlformats.org/officeDocument/2006/relationships/image" Target="../media/image13.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hemeOverride" Target="../theme/themeOverride4.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hemeOverride" Target="../theme/themeOverride5.xml"/><Relationship Id="rId5" Type="http://schemas.openxmlformats.org/officeDocument/2006/relationships/image" Target="../media/image18.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hemeOverride" Target="../theme/themeOverride6.xml"/><Relationship Id="rId5" Type="http://schemas.openxmlformats.org/officeDocument/2006/relationships/image" Target="../media/image19.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hemeOverride" Target="../theme/themeOverride7.xml"/><Relationship Id="rId5" Type="http://schemas.openxmlformats.org/officeDocument/2006/relationships/image" Target="../media/image20.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hemeOverride" Target="../theme/themeOverride8.xml"/><Relationship Id="rId5" Type="http://schemas.openxmlformats.org/officeDocument/2006/relationships/image" Target="../media/image21.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hemeOverride" Target="../theme/themeOverride9.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hemeOverride" Target="../theme/themeOverride10.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23.xml"/><Relationship Id="rId7" Type="http://schemas.openxmlformats.org/officeDocument/2006/relationships/image" Target="../media/image21.png"/><Relationship Id="rId2" Type="http://schemas.openxmlformats.org/officeDocument/2006/relationships/slideLayout" Target="../slideLayouts/slideLayout12.xml"/><Relationship Id="rId1" Type="http://schemas.openxmlformats.org/officeDocument/2006/relationships/themeOverride" Target="../theme/themeOverride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hemeOverride" Target="../theme/themeOverride12.xml"/><Relationship Id="rId5" Type="http://schemas.openxmlformats.org/officeDocument/2006/relationships/image" Target="../media/image27.sv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hemeOverride" Target="../theme/themeOverride1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hemeOverride" Target="../theme/themeOverride14.xml"/><Relationship Id="rId4" Type="http://schemas.openxmlformats.org/officeDocument/2006/relationships/image" Target="../media/image29.gi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hemeOverride" Target="../theme/themeOverride1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hemeOverride" Target="../theme/themeOverride16.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hemeOverride" Target="../theme/themeOverride1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hemeOverride" Target="../theme/themeOverride18.xml"/><Relationship Id="rId6" Type="http://schemas.openxmlformats.org/officeDocument/2006/relationships/image" Target="../media/image31.png"/><Relationship Id="rId5" Type="http://schemas.openxmlformats.org/officeDocument/2006/relationships/image" Target="../media/image27.sv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hemeOverride" Target="../theme/themeOverride19.xml"/><Relationship Id="rId6" Type="http://schemas.openxmlformats.org/officeDocument/2006/relationships/image" Target="../media/image32.png"/><Relationship Id="rId5" Type="http://schemas.openxmlformats.org/officeDocument/2006/relationships/image" Target="../media/image27.sv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hemeOverride" Target="../theme/themeOverride20.xml"/><Relationship Id="rId5" Type="http://schemas.openxmlformats.org/officeDocument/2006/relationships/image" Target="../media/image27.sv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themeOverride" Target="../theme/themeOverride21.xml"/><Relationship Id="rId5" Type="http://schemas.openxmlformats.org/officeDocument/2006/relationships/image" Target="../media/image12.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customXml" Target="../ink/ink5.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themeOverride" Target="../theme/themeOverride22.xml"/><Relationship Id="rId6" Type="http://schemas.openxmlformats.org/officeDocument/2006/relationships/image" Target="../media/image34.png"/><Relationship Id="rId5" Type="http://schemas.openxmlformats.org/officeDocument/2006/relationships/image" Target="../media/image27.sv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2.xml"/><Relationship Id="rId1" Type="http://schemas.openxmlformats.org/officeDocument/2006/relationships/themeOverride" Target="../theme/themeOverride23.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2.xml"/><Relationship Id="rId1" Type="http://schemas.openxmlformats.org/officeDocument/2006/relationships/themeOverride" Target="../theme/themeOverride24.xml"/><Relationship Id="rId5" Type="http://schemas.openxmlformats.org/officeDocument/2006/relationships/image" Target="../media/image11.png"/><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2.xml"/><Relationship Id="rId1" Type="http://schemas.openxmlformats.org/officeDocument/2006/relationships/themeOverride" Target="../theme/themeOverride25.xml"/><Relationship Id="rId5" Type="http://schemas.openxmlformats.org/officeDocument/2006/relationships/image" Target="../media/image27.svg"/><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27.sv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2.xml"/><Relationship Id="rId1" Type="http://schemas.openxmlformats.org/officeDocument/2006/relationships/themeOverride" Target="../theme/themeOverride26.xml"/><Relationship Id="rId5" Type="http://schemas.openxmlformats.org/officeDocument/2006/relationships/image" Target="../media/image27.sv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2.xml"/><Relationship Id="rId1" Type="http://schemas.openxmlformats.org/officeDocument/2006/relationships/themeOverride" Target="../theme/themeOverride27.xml"/><Relationship Id="rId6" Type="http://schemas.openxmlformats.org/officeDocument/2006/relationships/image" Target="../media/image40.png"/><Relationship Id="rId5" Type="http://schemas.openxmlformats.org/officeDocument/2006/relationships/image" Target="../media/image27.svg"/><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2.xml"/><Relationship Id="rId1" Type="http://schemas.openxmlformats.org/officeDocument/2006/relationships/themeOverride" Target="../theme/themeOverride28.xml"/><Relationship Id="rId6" Type="http://schemas.openxmlformats.org/officeDocument/2006/relationships/image" Target="../media/image41.png"/><Relationship Id="rId5" Type="http://schemas.openxmlformats.org/officeDocument/2006/relationships/image" Target="../media/image27.svg"/><Relationship Id="rId4" Type="http://schemas.openxmlformats.org/officeDocument/2006/relationships/image" Target="../media/image26.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hemeOverride" Target="../theme/themeOverride29.xml"/><Relationship Id="rId6" Type="http://schemas.openxmlformats.org/officeDocument/2006/relationships/image" Target="../media/image42.png"/><Relationship Id="rId5" Type="http://schemas.openxmlformats.org/officeDocument/2006/relationships/image" Target="../media/image27.svg"/><Relationship Id="rId4" Type="http://schemas.openxmlformats.org/officeDocument/2006/relationships/image" Target="../media/image26.png"/></Relationships>
</file>

<file path=ppt/slides/_rels/slide7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68.xml"/><Relationship Id="rId7" Type="http://schemas.openxmlformats.org/officeDocument/2006/relationships/image" Target="../media/image44.png"/><Relationship Id="rId2" Type="http://schemas.openxmlformats.org/officeDocument/2006/relationships/slideLayout" Target="../slideLayouts/slideLayout12.xml"/><Relationship Id="rId1" Type="http://schemas.openxmlformats.org/officeDocument/2006/relationships/themeOverride" Target="../theme/themeOverride30.xml"/><Relationship Id="rId6" Type="http://schemas.openxmlformats.org/officeDocument/2006/relationships/image" Target="../media/image43.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45.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2.xml"/><Relationship Id="rId1" Type="http://schemas.openxmlformats.org/officeDocument/2006/relationships/themeOverride" Target="../theme/themeOverride31.xml"/><Relationship Id="rId5" Type="http://schemas.openxmlformats.org/officeDocument/2006/relationships/image" Target="../media/image11.png"/><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27.svg"/></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27.svg"/></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8.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8.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11.png"/></Relationships>
</file>

<file path=ppt/slides/_rels/slide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0.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11.png"/></Relationships>
</file>

<file path=ppt/slides/_rels/slide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a:xfrm>
            <a:off x="653143" y="1554985"/>
            <a:ext cx="10786187" cy="2387600"/>
          </a:xfrm>
        </p:spPr>
        <p:txBody>
          <a:bodyPr>
            <a:noAutofit/>
          </a:bodyPr>
          <a:lstStyle/>
          <a:p>
            <a:r>
              <a:rPr lang="en-US" sz="9600" b="1" dirty="0">
                <a:solidFill>
                  <a:srgbClr val="0070C0"/>
                </a:solidFill>
                <a:effectLst>
                  <a:outerShdw blurRad="38100" dist="38100" dir="2700000" algn="tl">
                    <a:srgbClr val="000000">
                      <a:alpha val="43137"/>
                    </a:srgbClr>
                  </a:outerShdw>
                </a:effectLst>
              </a:rPr>
              <a:t>Sharp Security from All Angles</a:t>
            </a:r>
            <a:endParaRPr lang="he-IL" sz="9600" dirty="0"/>
          </a:p>
        </p:txBody>
      </p:sp>
      <p:sp>
        <p:nvSpPr>
          <p:cNvPr id="3" name="Subtitle 2">
            <a:extLst>
              <a:ext uri="{FF2B5EF4-FFF2-40B4-BE49-F238E27FC236}">
                <a16:creationId xmlns:a16="http://schemas.microsoft.com/office/drawing/2014/main" id="{B06A7182-C94A-4EA5-B5D1-247A633F637C}"/>
              </a:ext>
            </a:extLst>
          </p:cNvPr>
          <p:cNvSpPr>
            <a:spLocks noGrp="1"/>
          </p:cNvSpPr>
          <p:nvPr>
            <p:ph type="subTitle" idx="1"/>
          </p:nvPr>
        </p:nvSpPr>
        <p:spPr>
          <a:xfrm>
            <a:off x="1988648" y="4034660"/>
            <a:ext cx="9144000" cy="1655762"/>
          </a:xfrm>
        </p:spPr>
        <p:txBody>
          <a:bodyPr>
            <a:normAutofit fontScale="70000" lnSpcReduction="20000"/>
          </a:bodyPr>
          <a:lstStyle/>
          <a:p>
            <a:r>
              <a:rPr lang="en-US" sz="9600" b="1" dirty="0">
                <a:solidFill>
                  <a:srgbClr val="FF0000"/>
                </a:solidFill>
                <a:effectLst>
                  <a:outerShdw blurRad="38100" dist="38100" dir="2700000" algn="tl">
                    <a:srgbClr val="000000">
                      <a:alpha val="43137"/>
                    </a:srgbClr>
                  </a:outerShdw>
                </a:effectLst>
              </a:rPr>
              <a:t>Mastering Security in </a:t>
            </a:r>
            <a:br>
              <a:rPr lang="en-US" sz="9600" b="1" dirty="0">
                <a:solidFill>
                  <a:srgbClr val="FF0000"/>
                </a:solidFill>
                <a:effectLst>
                  <a:outerShdw blurRad="38100" dist="38100" dir="2700000" algn="tl">
                    <a:srgbClr val="000000">
                      <a:alpha val="43137"/>
                    </a:srgbClr>
                  </a:outerShdw>
                </a:effectLst>
              </a:rPr>
            </a:br>
            <a:r>
              <a:rPr lang="en-US" sz="9600" b="1" dirty="0">
                <a:solidFill>
                  <a:srgbClr val="FF0000"/>
                </a:solidFill>
                <a:effectLst>
                  <a:outerShdw blurRad="38100" dist="38100" dir="2700000" algn="tl">
                    <a:srgbClr val="000000">
                      <a:alpha val="43137"/>
                    </a:srgbClr>
                  </a:outerShdw>
                </a:effectLst>
              </a:rPr>
              <a:t>.NET Core 8 / Angular 17</a:t>
            </a:r>
            <a:endParaRPr lang="he-IL" sz="9600" dirty="0"/>
          </a:p>
        </p:txBody>
      </p:sp>
      <p:sp>
        <p:nvSpPr>
          <p:cNvPr id="6" name="TextBox 5">
            <a:extLst>
              <a:ext uri="{FF2B5EF4-FFF2-40B4-BE49-F238E27FC236}">
                <a16:creationId xmlns:a16="http://schemas.microsoft.com/office/drawing/2014/main" id="{7D21DB8E-AB7F-7965-3D78-F3FABAB7564D}"/>
              </a:ext>
            </a:extLst>
          </p:cNvPr>
          <p:cNvSpPr txBox="1">
            <a:spLocks/>
          </p:cNvSpPr>
          <p:nvPr userDrawn="1"/>
        </p:nvSpPr>
        <p:spPr>
          <a:xfrm>
            <a:off x="0" y="-1"/>
            <a:ext cx="12192000" cy="830997"/>
          </a:xfrm>
          <a:prstGeom prst="rect">
            <a:avLst/>
          </a:prstGeom>
          <a:gradFill flip="none" rotWithShape="1">
            <a:gsLst>
              <a:gs pos="43000">
                <a:schemeClr val="bg1"/>
              </a:gs>
              <a:gs pos="24000">
                <a:srgbClr val="5FADE4"/>
              </a:gs>
              <a:gs pos="74000">
                <a:srgbClr val="CEE3ED"/>
              </a:gs>
              <a:gs pos="83000">
                <a:srgbClr val="00B0F0"/>
              </a:gs>
              <a:gs pos="100000">
                <a:srgbClr val="D7E9F5"/>
              </a:gs>
            </a:gsLst>
            <a:lin ang="13500000" scaled="1"/>
            <a:tileRect/>
          </a:gra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800" b="1">
                <a:solidFill>
                  <a:srgbClr val="0070C0"/>
                </a:solidFill>
                <a:effectLst>
                  <a:outerShdw blurRad="38100" dist="38100" dir="2700000" algn="tl">
                    <a:srgbClr val="000000">
                      <a:alpha val="43137"/>
                    </a:srgbClr>
                  </a:outerShdw>
                </a:effectLst>
              </a:rPr>
              <a:t> Secure From Scratch</a:t>
            </a:r>
          </a:p>
        </p:txBody>
      </p:sp>
      <p:grpSp>
        <p:nvGrpSpPr>
          <p:cNvPr id="9" name="Group 8">
            <a:extLst>
              <a:ext uri="{FF2B5EF4-FFF2-40B4-BE49-F238E27FC236}">
                <a16:creationId xmlns:a16="http://schemas.microsoft.com/office/drawing/2014/main" id="{3BFF875A-4305-DBC0-9880-6719BDECF0BF}"/>
              </a:ext>
            </a:extLst>
          </p:cNvPr>
          <p:cNvGrpSpPr/>
          <p:nvPr/>
        </p:nvGrpSpPr>
        <p:grpSpPr>
          <a:xfrm>
            <a:off x="10840616" y="-285332"/>
            <a:ext cx="1603174" cy="1587357"/>
            <a:chOff x="10840616" y="-285332"/>
            <a:chExt cx="1603174" cy="1587357"/>
          </a:xfrm>
        </p:grpSpPr>
        <p:sp>
          <p:nvSpPr>
            <p:cNvPr id="10" name="Oval 9">
              <a:extLst>
                <a:ext uri="{FF2B5EF4-FFF2-40B4-BE49-F238E27FC236}">
                  <a16:creationId xmlns:a16="http://schemas.microsoft.com/office/drawing/2014/main" id="{718E28D9-A4BD-33BA-056E-BDAD4C34199E}"/>
                </a:ext>
              </a:extLst>
            </p:cNvPr>
            <p:cNvSpPr/>
            <p:nvPr userDrawn="1"/>
          </p:nvSpPr>
          <p:spPr>
            <a:xfrm>
              <a:off x="10840616" y="-285332"/>
              <a:ext cx="1603174" cy="15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Graphic 10">
              <a:extLst>
                <a:ext uri="{FF2B5EF4-FFF2-40B4-BE49-F238E27FC236}">
                  <a16:creationId xmlns:a16="http://schemas.microsoft.com/office/drawing/2014/main" id="{9D119B32-4893-5543-E44A-E45BF9EBD2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21244" y="67997"/>
              <a:ext cx="697429" cy="763000"/>
            </a:xfrm>
            <a:prstGeom prst="rect">
              <a:avLst/>
            </a:prstGeom>
          </p:spPr>
        </p:pic>
      </p:grpSp>
      <p:pic>
        <p:nvPicPr>
          <p:cNvPr id="5" name="Graphic 4">
            <a:extLst>
              <a:ext uri="{FF2B5EF4-FFF2-40B4-BE49-F238E27FC236}">
                <a16:creationId xmlns:a16="http://schemas.microsoft.com/office/drawing/2014/main" id="{2E3D4D8E-7363-52BE-6257-C3882A640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7699" y="4052384"/>
            <a:ext cx="1191120" cy="1303107"/>
          </a:xfrm>
          <a:prstGeom prst="rect">
            <a:avLst/>
          </a:prstGeom>
        </p:spPr>
      </p:pic>
    </p:spTree>
    <p:extLst>
      <p:ext uri="{BB962C8B-B14F-4D97-AF65-F5344CB8AC3E}">
        <p14:creationId xmlns:p14="http://schemas.microsoft.com/office/powerpoint/2010/main" val="1239902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Lab Domain: Recipes Web Application</a:t>
            </a:r>
            <a:endParaRPr lang="he-IL" dirty="0"/>
          </a:p>
        </p:txBody>
      </p:sp>
      <p:grpSp>
        <p:nvGrpSpPr>
          <p:cNvPr id="30" name="Group 29">
            <a:extLst>
              <a:ext uri="{FF2B5EF4-FFF2-40B4-BE49-F238E27FC236}">
                <a16:creationId xmlns:a16="http://schemas.microsoft.com/office/drawing/2014/main" id="{F93C9710-7EA7-ED0F-C742-D74C7F94A23F}"/>
              </a:ext>
            </a:extLst>
          </p:cNvPr>
          <p:cNvGrpSpPr/>
          <p:nvPr/>
        </p:nvGrpSpPr>
        <p:grpSpPr>
          <a:xfrm>
            <a:off x="762745" y="2104291"/>
            <a:ext cx="9916977" cy="4085493"/>
            <a:chOff x="3189423" y="2104292"/>
            <a:chExt cx="9079908" cy="3087076"/>
          </a:xfrm>
        </p:grpSpPr>
        <p:pic>
          <p:nvPicPr>
            <p:cNvPr id="5" name="Graphic 4" descr="Database with solid fill">
              <a:extLst>
                <a:ext uri="{FF2B5EF4-FFF2-40B4-BE49-F238E27FC236}">
                  <a16:creationId xmlns:a16="http://schemas.microsoft.com/office/drawing/2014/main" id="{898928B4-816E-6C4E-2C6D-F9662F833F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64485" y="3857110"/>
              <a:ext cx="914400" cy="914400"/>
            </a:xfrm>
            <a:prstGeom prst="rect">
              <a:avLst/>
            </a:prstGeom>
          </p:spPr>
        </p:pic>
        <p:pic>
          <p:nvPicPr>
            <p:cNvPr id="7" name="Graphic 6" descr="Server with solid fill">
              <a:extLst>
                <a:ext uri="{FF2B5EF4-FFF2-40B4-BE49-F238E27FC236}">
                  <a16:creationId xmlns:a16="http://schemas.microsoft.com/office/drawing/2014/main" id="{864735B7-5D77-D677-7426-55FA0AEACD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49662" y="2104292"/>
              <a:ext cx="914400" cy="914400"/>
            </a:xfrm>
            <a:prstGeom prst="rect">
              <a:avLst/>
            </a:prstGeom>
          </p:spPr>
        </p:pic>
        <p:pic>
          <p:nvPicPr>
            <p:cNvPr id="1026" name="Picture 2" descr="Angular - Property binding">
              <a:extLst>
                <a:ext uri="{FF2B5EF4-FFF2-40B4-BE49-F238E27FC236}">
                  <a16:creationId xmlns:a16="http://schemas.microsoft.com/office/drawing/2014/main" id="{67F35C29-098D-8145-C76B-F728227C2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4034" y="3855789"/>
              <a:ext cx="914400" cy="99391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A9B5653-39E7-612A-06C1-250B76AE42B3}"/>
                </a:ext>
              </a:extLst>
            </p:cNvPr>
            <p:cNvSpPr txBox="1"/>
            <p:nvPr/>
          </p:nvSpPr>
          <p:spPr>
            <a:xfrm>
              <a:off x="4859216" y="2922934"/>
              <a:ext cx="6295292" cy="369332"/>
            </a:xfrm>
            <a:prstGeom prst="rect">
              <a:avLst/>
            </a:prstGeom>
            <a:noFill/>
          </p:spPr>
          <p:txBody>
            <a:bodyPr wrap="square">
              <a:spAutoFit/>
            </a:bodyPr>
            <a:lstStyle/>
            <a:p>
              <a:pPr algn="ctr"/>
              <a:r>
                <a:rPr lang="en-US" b="1" i="0" u="none" strike="noStrike">
                  <a:solidFill>
                    <a:srgbClr val="7030A0"/>
                  </a:solidFill>
                  <a:effectLst/>
                  <a:highlight>
                    <a:srgbClr val="FAFAFA"/>
                  </a:highlight>
                  <a:latin typeface="Space Grotesk"/>
                </a:rPr>
                <a:t>.NET 8.0 Web Api</a:t>
              </a:r>
            </a:p>
          </p:txBody>
        </p:sp>
        <p:sp>
          <p:nvSpPr>
            <p:cNvPr id="10" name="TextBox 9">
              <a:extLst>
                <a:ext uri="{FF2B5EF4-FFF2-40B4-BE49-F238E27FC236}">
                  <a16:creationId xmlns:a16="http://schemas.microsoft.com/office/drawing/2014/main" id="{6D2BE9BF-31A7-40AA-3D02-28A22BCC2485}"/>
                </a:ext>
              </a:extLst>
            </p:cNvPr>
            <p:cNvSpPr txBox="1"/>
            <p:nvPr/>
          </p:nvSpPr>
          <p:spPr>
            <a:xfrm>
              <a:off x="5974039" y="4665036"/>
              <a:ext cx="6295292" cy="369332"/>
            </a:xfrm>
            <a:prstGeom prst="rect">
              <a:avLst/>
            </a:prstGeom>
            <a:noFill/>
          </p:spPr>
          <p:txBody>
            <a:bodyPr wrap="square">
              <a:spAutoFit/>
            </a:bodyPr>
            <a:lstStyle/>
            <a:p>
              <a:pPr algn="ctr"/>
              <a:r>
                <a:rPr lang="en-US" b="1" i="0" u="none" strike="noStrike">
                  <a:solidFill>
                    <a:srgbClr val="002060"/>
                  </a:solidFill>
                  <a:effectLst/>
                  <a:highlight>
                    <a:srgbClr val="FAFAFA"/>
                  </a:highlight>
                  <a:latin typeface="Space Grotesk"/>
                </a:rPr>
                <a:t>SQL Server</a:t>
              </a:r>
            </a:p>
          </p:txBody>
        </p:sp>
        <p:sp>
          <p:nvSpPr>
            <p:cNvPr id="15" name="TextBox 14">
              <a:extLst>
                <a:ext uri="{FF2B5EF4-FFF2-40B4-BE49-F238E27FC236}">
                  <a16:creationId xmlns:a16="http://schemas.microsoft.com/office/drawing/2014/main" id="{1859685D-BDE7-28E9-FA53-2CB4C2FF89AD}"/>
                </a:ext>
              </a:extLst>
            </p:cNvPr>
            <p:cNvSpPr txBox="1"/>
            <p:nvPr/>
          </p:nvSpPr>
          <p:spPr>
            <a:xfrm>
              <a:off x="3189423" y="4822036"/>
              <a:ext cx="6295292" cy="369332"/>
            </a:xfrm>
            <a:prstGeom prst="rect">
              <a:avLst/>
            </a:prstGeom>
            <a:noFill/>
          </p:spPr>
          <p:txBody>
            <a:bodyPr wrap="square">
              <a:spAutoFit/>
            </a:bodyPr>
            <a:lstStyle/>
            <a:p>
              <a:pPr algn="ctr"/>
              <a:r>
                <a:rPr lang="en-US" b="1" i="0" u="none" strike="noStrike">
                  <a:solidFill>
                    <a:srgbClr val="FF0000"/>
                  </a:solidFill>
                  <a:effectLst/>
                  <a:highlight>
                    <a:srgbClr val="FAFAFA"/>
                  </a:highlight>
                  <a:latin typeface="Space Grotesk"/>
                </a:rPr>
                <a:t>Angular 17</a:t>
              </a:r>
            </a:p>
          </p:txBody>
        </p:sp>
        <p:sp>
          <p:nvSpPr>
            <p:cNvPr id="16" name="TextBox 15">
              <a:extLst>
                <a:ext uri="{FF2B5EF4-FFF2-40B4-BE49-F238E27FC236}">
                  <a16:creationId xmlns:a16="http://schemas.microsoft.com/office/drawing/2014/main" id="{B20B416D-AC69-CEC5-060A-4ECE011DF5FD}"/>
                </a:ext>
              </a:extLst>
            </p:cNvPr>
            <p:cNvSpPr txBox="1"/>
            <p:nvPr/>
          </p:nvSpPr>
          <p:spPr>
            <a:xfrm>
              <a:off x="8842298" y="2225706"/>
              <a:ext cx="1620384" cy="1116297"/>
            </a:xfrm>
            <a:prstGeom prst="rect">
              <a:avLst/>
            </a:prstGeom>
            <a:noFill/>
          </p:spPr>
          <p:txBody>
            <a:bodyPr wrap="square" rtlCol="0">
              <a:spAutoFit/>
            </a:bodyPr>
            <a:lstStyle/>
            <a:p>
              <a:pPr marL="0" indent="0">
                <a:buNone/>
              </a:pPr>
              <a:r>
                <a:rPr lang="en-US" b="1" dirty="0">
                  <a:solidFill>
                    <a:srgbClr val="7030A0"/>
                  </a:solidFill>
                </a:rPr>
                <a:t>Recipes</a:t>
              </a:r>
            </a:p>
            <a:p>
              <a:pPr marL="0" indent="0">
                <a:buNone/>
              </a:pPr>
              <a:r>
                <a:rPr lang="en-US" dirty="0">
                  <a:solidFill>
                    <a:srgbClr val="7030A0"/>
                  </a:solidFill>
                </a:rPr>
                <a:t>Add Recipes</a:t>
              </a:r>
            </a:p>
            <a:p>
              <a:pPr marL="0" indent="0">
                <a:buNone/>
              </a:pPr>
              <a:r>
                <a:rPr lang="en-US" dirty="0">
                  <a:solidFill>
                    <a:srgbClr val="7030A0"/>
                  </a:solidFill>
                </a:rPr>
                <a:t>Get Recipes</a:t>
              </a:r>
            </a:p>
            <a:p>
              <a:pPr marL="0" indent="0">
                <a:buNone/>
              </a:pPr>
              <a:r>
                <a:rPr lang="en-US" dirty="0" err="1">
                  <a:solidFill>
                    <a:srgbClr val="7030A0"/>
                  </a:solidFill>
                </a:rPr>
                <a:t>GetSecret</a:t>
              </a:r>
              <a:endParaRPr lang="en-US" dirty="0">
                <a:solidFill>
                  <a:srgbClr val="7030A0"/>
                </a:solidFill>
              </a:endParaRPr>
            </a:p>
            <a:p>
              <a:endParaRPr lang="en-US" dirty="0">
                <a:solidFill>
                  <a:srgbClr val="7030A0"/>
                </a:solidFill>
              </a:endParaRPr>
            </a:p>
          </p:txBody>
        </p:sp>
        <p:cxnSp>
          <p:nvCxnSpPr>
            <p:cNvPr id="19" name="Straight Arrow Connector 18">
              <a:extLst>
                <a:ext uri="{FF2B5EF4-FFF2-40B4-BE49-F238E27FC236}">
                  <a16:creationId xmlns:a16="http://schemas.microsoft.com/office/drawing/2014/main" id="{47296FE7-9F17-CE7A-FB86-7F2743D4944E}"/>
                </a:ext>
              </a:extLst>
            </p:cNvPr>
            <p:cNvCxnSpPr>
              <a:cxnSpLocks/>
            </p:cNvCxnSpPr>
            <p:nvPr/>
          </p:nvCxnSpPr>
          <p:spPr>
            <a:xfrm flipV="1">
              <a:off x="6255727" y="2391508"/>
              <a:ext cx="1188428" cy="13470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34B771-A671-0C56-E32D-7F2CB84A2918}"/>
                </a:ext>
              </a:extLst>
            </p:cNvPr>
            <p:cNvCxnSpPr>
              <a:stCxn id="9" idx="2"/>
              <a:endCxn id="5" idx="0"/>
            </p:cNvCxnSpPr>
            <p:nvPr/>
          </p:nvCxnSpPr>
          <p:spPr>
            <a:xfrm>
              <a:off x="8006862" y="3292266"/>
              <a:ext cx="1114823" cy="5648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89B77DC-E086-265F-14F4-7D80FDAF4A5E}"/>
                </a:ext>
              </a:extLst>
            </p:cNvPr>
            <p:cNvCxnSpPr/>
            <p:nvPr/>
          </p:nvCxnSpPr>
          <p:spPr>
            <a:xfrm flipH="1">
              <a:off x="6529754" y="2579077"/>
              <a:ext cx="1019908" cy="11594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74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SSRF Protection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a:t>Where should be the fix?</a:t>
            </a:r>
          </a:p>
          <a:p>
            <a:pPr marL="0" indent="0">
              <a:buNone/>
            </a:pPr>
            <a:r>
              <a:rPr lang="en-US"/>
              <a:t>What should you do?</a:t>
            </a:r>
          </a:p>
          <a:p>
            <a:pPr marL="0" indent="0">
              <a:buNone/>
            </a:pPr>
            <a:endParaRPr lang="en-US" b="1"/>
          </a:p>
          <a:p>
            <a:pPr marL="0" indent="0">
              <a:buNone/>
            </a:pPr>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Graphic 5" descr="Programmer female with solid fill">
            <a:extLst>
              <a:ext uri="{FF2B5EF4-FFF2-40B4-BE49-F238E27FC236}">
                <a16:creationId xmlns:a16="http://schemas.microsoft.com/office/drawing/2014/main" id="{403927A9-9756-2ED4-E017-BD8AE27110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41402328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SSRF Protection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endParaRPr lang="en-US" b="1"/>
          </a:p>
          <a:p>
            <a:pPr marL="0" indent="0">
              <a:buNone/>
            </a:pPr>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8A26082F-AD79-D0C2-D0E4-6E92A60DF70D}"/>
              </a:ext>
            </a:extLst>
          </p:cNvPr>
          <p:cNvPicPr>
            <a:picLocks noChangeAspect="1"/>
          </p:cNvPicPr>
          <p:nvPr/>
        </p:nvPicPr>
        <p:blipFill>
          <a:blip r:embed="rId3"/>
          <a:stretch>
            <a:fillRect/>
          </a:stretch>
        </p:blipFill>
        <p:spPr>
          <a:xfrm>
            <a:off x="769289" y="2015384"/>
            <a:ext cx="9940863" cy="4595903"/>
          </a:xfrm>
          <a:prstGeom prst="rect">
            <a:avLst/>
          </a:prstGeom>
          <a:ln w="25400">
            <a:solidFill>
              <a:schemeClr val="accent1"/>
            </a:solidFill>
          </a:ln>
        </p:spPr>
      </p:pic>
    </p:spTree>
    <p:extLst>
      <p:ext uri="{BB962C8B-B14F-4D97-AF65-F5344CB8AC3E}">
        <p14:creationId xmlns:p14="http://schemas.microsoft.com/office/powerpoint/2010/main" val="33031464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2651BA-68EC-93C2-D05D-D67A1C2BA611}"/>
              </a:ext>
            </a:extLst>
          </p:cNvPr>
          <p:cNvPicPr>
            <a:picLocks noChangeAspect="1"/>
          </p:cNvPicPr>
          <p:nvPr/>
        </p:nvPicPr>
        <p:blipFill>
          <a:blip r:embed="rId3"/>
          <a:stretch>
            <a:fillRect/>
          </a:stretch>
        </p:blipFill>
        <p:spPr>
          <a:xfrm>
            <a:off x="5222567" y="923412"/>
            <a:ext cx="5591737" cy="5934588"/>
          </a:xfrm>
          <a:prstGeom prst="rect">
            <a:avLst/>
          </a:prstGeom>
          <a:ln w="25400">
            <a:solidFill>
              <a:schemeClr val="accent1"/>
            </a:solidFill>
          </a:ln>
        </p:spPr>
      </p:pic>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SSRF Protection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endParaRPr lang="en-US" b="1"/>
          </a:p>
          <a:p>
            <a:pPr marL="0" indent="0">
              <a:buNone/>
            </a:pPr>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070439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SSRF Protection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dirty="0"/>
              <a:t>What else should be done in </a:t>
            </a:r>
            <a:r>
              <a:rPr lang="en-US" i="1" dirty="0" err="1"/>
              <a:t>addrecipes</a:t>
            </a:r>
            <a:r>
              <a:rPr lang="en-US" dirty="0"/>
              <a:t>?</a:t>
            </a:r>
          </a:p>
          <a:p>
            <a:pPr marL="0" indent="0">
              <a:buNone/>
            </a:pPr>
            <a:endParaRPr lang="en-US"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915186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p:txBody>
          <a:bodyPr>
            <a:normAutofit fontScale="90000"/>
          </a:bodyPr>
          <a:lstStyle/>
          <a:p>
            <a:r>
              <a:rPr lang="en-US" sz="8000" b="1" dirty="0">
                <a:solidFill>
                  <a:srgbClr val="0070C0"/>
                </a:solidFill>
                <a:effectLst>
                  <a:outerShdw blurRad="38100" dist="38100" dir="2700000" algn="tl">
                    <a:srgbClr val="000000">
                      <a:alpha val="43137"/>
                    </a:srgbClr>
                  </a:outerShdw>
                </a:effectLst>
              </a:rPr>
              <a:t>Part 5:</a:t>
            </a:r>
            <a:br>
              <a:rPr lang="en-US" sz="8000" b="1" dirty="0">
                <a:solidFill>
                  <a:srgbClr val="0070C0"/>
                </a:solidFill>
                <a:effectLst>
                  <a:outerShdw blurRad="38100" dist="38100" dir="2700000" algn="tl">
                    <a:srgbClr val="000000">
                      <a:alpha val="43137"/>
                    </a:srgbClr>
                  </a:outerShdw>
                </a:effectLst>
              </a:rPr>
            </a:br>
            <a:r>
              <a:rPr lang="en-US" sz="8000" b="1" dirty="0">
                <a:solidFill>
                  <a:srgbClr val="0070C0"/>
                </a:solidFill>
                <a:effectLst>
                  <a:outerShdw blurRad="38100" dist="38100" dir="2700000" algn="tl">
                    <a:srgbClr val="000000">
                      <a:alpha val="43137"/>
                    </a:srgbClr>
                  </a:outerShdw>
                </a:effectLst>
              </a:rPr>
              <a:t>Attacking and Defending </a:t>
            </a:r>
            <a:r>
              <a:rPr lang="en-US" sz="8000" b="1" dirty="0" err="1">
                <a:solidFill>
                  <a:srgbClr val="0070C0"/>
                </a:solidFill>
                <a:effectLst>
                  <a:outerShdw blurRad="38100" dist="38100" dir="2700000" algn="tl">
                    <a:srgbClr val="000000">
                      <a:alpha val="43137"/>
                    </a:srgbClr>
                  </a:outerShdw>
                </a:effectLst>
              </a:rPr>
              <a:t>.net</a:t>
            </a:r>
            <a:r>
              <a:rPr lang="en-US" sz="8000" b="1" dirty="0">
                <a:solidFill>
                  <a:srgbClr val="0070C0"/>
                </a:solidFill>
                <a:effectLst>
                  <a:outerShdw blurRad="38100" dist="38100" dir="2700000" algn="tl">
                    <a:srgbClr val="000000">
                      <a:alpha val="43137"/>
                    </a:srgbClr>
                  </a:outerShdw>
                </a:effectLst>
              </a:rPr>
              <a:t> core 8 web </a:t>
            </a:r>
            <a:r>
              <a:rPr lang="en-US" sz="8000" b="1" dirty="0" err="1">
                <a:solidFill>
                  <a:srgbClr val="0070C0"/>
                </a:solidFill>
                <a:effectLst>
                  <a:outerShdw blurRad="38100" dist="38100" dir="2700000" algn="tl">
                    <a:srgbClr val="000000">
                      <a:alpha val="43137"/>
                    </a:srgbClr>
                  </a:outerShdw>
                </a:effectLst>
              </a:rPr>
              <a:t>api</a:t>
            </a:r>
            <a:r>
              <a:rPr lang="en-US" sz="8000" b="1" dirty="0">
                <a:solidFill>
                  <a:srgbClr val="0070C0"/>
                </a:solidFill>
                <a:effectLst>
                  <a:outerShdw blurRad="38100" dist="38100" dir="2700000" algn="tl">
                    <a:srgbClr val="000000">
                      <a:alpha val="43137"/>
                    </a:srgbClr>
                  </a:outerShdw>
                </a:effectLst>
              </a:rPr>
              <a:t> – SQLi</a:t>
            </a:r>
            <a:endParaRPr lang="he-IL" sz="8000" dirty="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14099138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SQL Injection vulnerability</a:t>
            </a:r>
          </a:p>
          <a:p>
            <a:pPr marL="0" indent="0">
              <a:buNone/>
            </a:pPr>
            <a:r>
              <a:rPr lang="en-US"/>
              <a:t>Allows an attacker to run SQL commands.</a:t>
            </a:r>
          </a:p>
          <a:p>
            <a:pPr marL="0" indent="0">
              <a:buNone/>
            </a:pPr>
            <a:r>
              <a:rPr lang="en-US"/>
              <a:t>Happens because there is no separation between data and code. </a:t>
            </a:r>
          </a:p>
          <a:p>
            <a:pPr marL="0" indent="0">
              <a:buNone/>
            </a:pPr>
            <a:r>
              <a:rPr lang="en-US"/>
              <a:t>(Trust boundaries issues) </a:t>
            </a:r>
          </a:p>
          <a:p>
            <a:endParaRPr lang="en-US" b="1"/>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836326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SQL Injection vulnerability</a:t>
            </a:r>
          </a:p>
          <a:p>
            <a:pPr marL="0" indent="0">
              <a:buNone/>
            </a:pPr>
            <a:r>
              <a:rPr lang="en-US" dirty="0"/>
              <a:t>Exploit the </a:t>
            </a:r>
            <a:r>
              <a:rPr lang="en-US" i="1" dirty="0" err="1"/>
              <a:t>addrecipe</a:t>
            </a:r>
            <a:r>
              <a:rPr lang="en-US" dirty="0"/>
              <a:t> method to get data from Users table </a:t>
            </a:r>
          </a:p>
          <a:p>
            <a:endParaRPr lang="en-US" b="1"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2" descr="Hacker - Free security icons">
            <a:extLst>
              <a:ext uri="{FF2B5EF4-FFF2-40B4-BE49-F238E27FC236}">
                <a16:creationId xmlns:a16="http://schemas.microsoft.com/office/drawing/2014/main" id="{B125B024-9CCC-3EBE-4E1E-C13639594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566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SQL Injection vulnerability</a:t>
            </a:r>
          </a:p>
          <a:p>
            <a:pPr marL="0" indent="0">
              <a:buNone/>
            </a:pPr>
            <a:r>
              <a:rPr lang="en-US" dirty="0"/>
              <a:t>Exploit the </a:t>
            </a:r>
            <a:r>
              <a:rPr lang="en-US" i="1" dirty="0" err="1"/>
              <a:t>addrecipe</a:t>
            </a:r>
            <a:r>
              <a:rPr lang="en-US" dirty="0"/>
              <a:t> method to get data from Users table </a:t>
            </a:r>
          </a:p>
          <a:p>
            <a:r>
              <a:rPr lang="en-US" b="1" dirty="0"/>
              <a:t>The full SQL command:</a:t>
            </a:r>
          </a:p>
          <a:p>
            <a:pPr marL="457200" lvl="1" indent="0">
              <a:buNone/>
            </a:pPr>
            <a:r>
              <a:rPr lang="en-US" sz="2000" dirty="0">
                <a:solidFill>
                  <a:srgbClr val="0000FF"/>
                </a:solidFill>
                <a:latin typeface="Cascadia Mono" panose="020B0609020000020004" pitchFamily="49" charset="0"/>
              </a:rPr>
              <a:t>INSERT</a:t>
            </a: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INTO</a:t>
            </a:r>
            <a:r>
              <a:rPr lang="en-US" sz="2000" dirty="0">
                <a:solidFill>
                  <a:srgbClr val="000000"/>
                </a:solidFill>
                <a:latin typeface="Cascadia Mono" panose="020B0609020000020004" pitchFamily="49" charset="0"/>
              </a:rPr>
              <a:t> Recipes</a:t>
            </a:r>
            <a:r>
              <a:rPr lang="en-US" sz="2000" dirty="0">
                <a:solidFill>
                  <a:srgbClr val="0000FF"/>
                </a:solidFill>
                <a:latin typeface="Cascadia Mono" panose="020B0609020000020004" pitchFamily="49" charset="0"/>
              </a:rPr>
              <a:t> </a:t>
            </a:r>
            <a:r>
              <a:rPr lang="en-US" sz="2000" dirty="0">
                <a:solidFill>
                  <a:srgbClr val="808080"/>
                </a:solidFill>
                <a:latin typeface="Cascadia Mono" panose="020B0609020000020004" pitchFamily="49" charset="0"/>
              </a:rPr>
              <a:t>(</a:t>
            </a:r>
            <a:r>
              <a:rPr lang="en-US" sz="2000" dirty="0">
                <a:solidFill>
                  <a:srgbClr val="0000FF"/>
                </a:solidFill>
                <a:latin typeface="Cascadia Mono" panose="020B0609020000020004" pitchFamily="49" charset="0"/>
              </a:rPr>
              <a:t>Name</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Instructions</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a:t>
            </a:r>
            <a:r>
              <a:rPr lang="en-US" sz="2000" dirty="0" err="1">
                <a:solidFill>
                  <a:srgbClr val="000000"/>
                </a:solidFill>
                <a:latin typeface="Cascadia Mono" panose="020B0609020000020004" pitchFamily="49" charset="0"/>
              </a:rPr>
              <a:t>ImagePath</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VALUES </a:t>
            </a:r>
            <a:r>
              <a:rPr lang="en-US" sz="2000" dirty="0">
                <a:solidFill>
                  <a:srgbClr val="808080"/>
                </a:solidFill>
                <a:latin typeface="Cascadia Mono" panose="020B0609020000020004" pitchFamily="49" charset="0"/>
              </a:rPr>
              <a:t>(</a:t>
            </a:r>
            <a:r>
              <a:rPr lang="en-US" sz="2000" dirty="0">
                <a:solidFill>
                  <a:srgbClr val="FF0000"/>
                </a:solidFill>
                <a:latin typeface="Cascadia Mono" panose="020B0609020000020004" pitchFamily="49" charset="0"/>
              </a:rPr>
              <a:t>'test'</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a:t>
            </a:r>
            <a:r>
              <a:rPr lang="en-US" sz="2000" dirty="0">
                <a:solidFill>
                  <a:srgbClr val="FF0000"/>
                </a:solidFill>
                <a:latin typeface="Cascadia Mono" panose="020B0609020000020004" pitchFamily="49" charset="0"/>
              </a:rPr>
              <a:t>'</a:t>
            </a:r>
            <a:r>
              <a:rPr lang="en-US" sz="2000" dirty="0" err="1">
                <a:solidFill>
                  <a:srgbClr val="FF0000"/>
                </a:solidFill>
                <a:latin typeface="Cascadia Mono" panose="020B0609020000020004" pitchFamily="49" charset="0"/>
              </a:rPr>
              <a:t>test'</a:t>
            </a:r>
            <a:r>
              <a:rPr lang="en-US" sz="2000" dirty="0" err="1">
                <a:solidFill>
                  <a:srgbClr val="808080"/>
                </a:solidFill>
                <a:latin typeface="Cascadia Mono" panose="020B0609020000020004" pitchFamily="49" charset="0"/>
              </a:rPr>
              <a:t>,</a:t>
            </a:r>
            <a:r>
              <a:rPr lang="en-US" sz="2000" dirty="0" err="1">
                <a:solidFill>
                  <a:srgbClr val="FF0000"/>
                </a:solidFill>
                <a:latin typeface="Cascadia Mono" panose="020B0609020000020004" pitchFamily="49" charset="0"/>
              </a:rPr>
              <a:t>'test</a:t>
            </a:r>
            <a:r>
              <a:rPr lang="en-US" sz="2000" dirty="0">
                <a:solidFill>
                  <a:srgbClr val="FF0000"/>
                </a:solidFill>
                <a:latin typeface="Cascadia Mono" panose="020B0609020000020004" pitchFamily="49" charset="0"/>
              </a:rPr>
              <a:t>'</a:t>
            </a:r>
            <a:r>
              <a:rPr lang="en-US" sz="2000" dirty="0">
                <a:solidFill>
                  <a:srgbClr val="808080"/>
                </a:solidFill>
                <a:latin typeface="Cascadia Mono" panose="020B0609020000020004" pitchFamily="49" charset="0"/>
              </a:rPr>
              <a:t>);</a:t>
            </a:r>
            <a:r>
              <a:rPr lang="en-US" sz="2000" dirty="0">
                <a:solidFill>
                  <a:srgbClr val="0000FF"/>
                </a:solidFill>
                <a:latin typeface="Cascadia Mono" panose="020B0609020000020004" pitchFamily="49" charset="0"/>
              </a:rPr>
              <a:t>insert</a:t>
            </a: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into</a:t>
            </a:r>
            <a:r>
              <a:rPr lang="en-US" sz="2000" dirty="0">
                <a:solidFill>
                  <a:srgbClr val="000000"/>
                </a:solidFill>
                <a:latin typeface="Cascadia Mono" panose="020B0609020000020004" pitchFamily="49" charset="0"/>
              </a:rPr>
              <a:t> Recipes</a:t>
            </a:r>
            <a:r>
              <a:rPr lang="en-US" sz="2000" dirty="0">
                <a:solidFill>
                  <a:srgbClr val="808080"/>
                </a:solidFill>
                <a:latin typeface="Cascadia Mono" panose="020B0609020000020004" pitchFamily="49" charset="0"/>
              </a:rPr>
              <a:t>(</a:t>
            </a:r>
            <a:r>
              <a:rPr lang="en-US" sz="2000" dirty="0">
                <a:solidFill>
                  <a:srgbClr val="0000FF"/>
                </a:solidFill>
                <a:latin typeface="Cascadia Mono" panose="020B0609020000020004" pitchFamily="49" charset="0"/>
              </a:rPr>
              <a:t>Name</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Instructions</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a:t>
            </a:r>
            <a:r>
              <a:rPr lang="en-US" sz="2000" dirty="0" err="1">
                <a:solidFill>
                  <a:srgbClr val="000000"/>
                </a:solidFill>
                <a:latin typeface="Cascadia Mono" panose="020B0609020000020004" pitchFamily="49" charset="0"/>
              </a:rPr>
              <a:t>ImagePath</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select</a:t>
            </a:r>
            <a:r>
              <a:rPr lang="en-US" sz="2000" dirty="0">
                <a:solidFill>
                  <a:srgbClr val="000000"/>
                </a:solidFill>
                <a:latin typeface="Cascadia Mono" panose="020B0609020000020004" pitchFamily="49" charset="0"/>
              </a:rPr>
              <a:t> </a:t>
            </a:r>
            <a:r>
              <a:rPr lang="en-US" sz="2000" dirty="0" err="1">
                <a:solidFill>
                  <a:srgbClr val="000000"/>
                </a:solidFill>
                <a:latin typeface="Cascadia Mono" panose="020B0609020000020004" pitchFamily="49" charset="0"/>
              </a:rPr>
              <a:t>username</a:t>
            </a:r>
            <a:r>
              <a:rPr lang="en-US" sz="2000" dirty="0" err="1">
                <a:solidFill>
                  <a:srgbClr val="808080"/>
                </a:solidFill>
                <a:latin typeface="Cascadia Mono" panose="020B0609020000020004" pitchFamily="49" charset="0"/>
              </a:rPr>
              <a:t>,</a:t>
            </a:r>
            <a:r>
              <a:rPr lang="en-US" sz="2000" dirty="0" err="1">
                <a:solidFill>
                  <a:srgbClr val="000000"/>
                </a:solidFill>
                <a:latin typeface="Cascadia Mono" panose="020B0609020000020004" pitchFamily="49" charset="0"/>
              </a:rPr>
              <a:t>username</a:t>
            </a:r>
            <a:r>
              <a:rPr lang="en-US" sz="2000" dirty="0" err="1">
                <a:solidFill>
                  <a:srgbClr val="808080"/>
                </a:solidFill>
                <a:latin typeface="Cascadia Mono" panose="020B0609020000020004" pitchFamily="49" charset="0"/>
              </a:rPr>
              <a:t>,</a:t>
            </a:r>
            <a:r>
              <a:rPr lang="en-US" sz="2000" dirty="0" err="1">
                <a:solidFill>
                  <a:srgbClr val="0000FF"/>
                </a:solidFill>
                <a:latin typeface="Cascadia Mono" panose="020B0609020000020004" pitchFamily="49" charset="0"/>
              </a:rPr>
              <a:t>password</a:t>
            </a: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from</a:t>
            </a:r>
            <a:r>
              <a:rPr lang="en-US" sz="2000" dirty="0">
                <a:solidFill>
                  <a:srgbClr val="000000"/>
                </a:solidFill>
                <a:latin typeface="Cascadia Mono" panose="020B0609020000020004" pitchFamily="49" charset="0"/>
              </a:rPr>
              <a:t> Users</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a:t>
            </a:r>
            <a:r>
              <a:rPr lang="en-US" sz="2000" dirty="0">
                <a:solidFill>
                  <a:srgbClr val="008000"/>
                </a:solidFill>
                <a:latin typeface="Cascadia Mono" panose="020B0609020000020004" pitchFamily="49" charset="0"/>
              </a:rPr>
              <a:t>--</a:t>
            </a:r>
            <a:endParaRPr lang="en-US" sz="1400" b="1" dirty="0">
              <a:solidFill>
                <a:srgbClr val="008000"/>
              </a:solidFill>
              <a:latin typeface="Cascadia Mono" panose="020B0609020000020004" pitchFamily="49" charset="0"/>
            </a:endParaRPr>
          </a:p>
          <a:p>
            <a:r>
              <a:rPr lang="en-US" b="1" dirty="0"/>
              <a:t>The payload:</a:t>
            </a:r>
          </a:p>
          <a:p>
            <a:pPr marL="457200" lvl="1" indent="0">
              <a:buNone/>
            </a:pPr>
            <a:r>
              <a:rPr lang="en-US" dirty="0"/>
              <a:t>','test');insert into Recipes(Name, Instructions, </a:t>
            </a:r>
            <a:r>
              <a:rPr lang="en-US" dirty="0" err="1"/>
              <a:t>ImagePath</a:t>
            </a:r>
            <a:r>
              <a:rPr lang="en-US" dirty="0"/>
              <a:t>)  select </a:t>
            </a:r>
            <a:r>
              <a:rPr lang="en-US" dirty="0" err="1"/>
              <a:t>username,username,password</a:t>
            </a:r>
            <a:r>
              <a:rPr lang="en-US" dirty="0"/>
              <a:t> from Users; --</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person with long red hair&#10;&#10;Description automatically generated">
            <a:extLst>
              <a:ext uri="{FF2B5EF4-FFF2-40B4-BE49-F238E27FC236}">
                <a16:creationId xmlns:a16="http://schemas.microsoft.com/office/drawing/2014/main" id="{2C6DED66-EEAC-AC76-F769-EB7E7978A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Tree>
    <p:extLst>
      <p:ext uri="{BB962C8B-B14F-4D97-AF65-F5344CB8AC3E}">
        <p14:creationId xmlns:p14="http://schemas.microsoft.com/office/powerpoint/2010/main" val="19017287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SQL Injection vulnerability</a:t>
            </a:r>
          </a:p>
          <a:p>
            <a:pPr marL="0" indent="0">
              <a:buNone/>
            </a:pPr>
            <a:r>
              <a:rPr lang="en-US" dirty="0"/>
              <a:t>Any idea how to read the username and password we’ve got from users table?</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person with long red hair&#10;&#10;Description automatically generated">
            <a:extLst>
              <a:ext uri="{FF2B5EF4-FFF2-40B4-BE49-F238E27FC236}">
                <a16:creationId xmlns:a16="http://schemas.microsoft.com/office/drawing/2014/main" id="{2C6DED66-EEAC-AC76-F769-EB7E7978A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Tree>
    <p:extLst>
      <p:ext uri="{BB962C8B-B14F-4D97-AF65-F5344CB8AC3E}">
        <p14:creationId xmlns:p14="http://schemas.microsoft.com/office/powerpoint/2010/main" val="41781575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216935C-4C62-139E-7FF5-89B6FF6CE4D3}"/>
              </a:ext>
            </a:extLst>
          </p:cNvPr>
          <p:cNvPicPr>
            <a:picLocks noChangeAspect="1"/>
          </p:cNvPicPr>
          <p:nvPr/>
        </p:nvPicPr>
        <p:blipFill>
          <a:blip r:embed="rId3"/>
          <a:stretch>
            <a:fillRect/>
          </a:stretch>
        </p:blipFill>
        <p:spPr>
          <a:xfrm>
            <a:off x="7619993" y="1623441"/>
            <a:ext cx="4303783" cy="5012001"/>
          </a:xfrm>
          <a:prstGeom prst="rect">
            <a:avLst/>
          </a:prstGeom>
          <a:ln w="25400">
            <a:solidFill>
              <a:srgbClr val="0070C0"/>
            </a:solidFill>
          </a:ln>
        </p:spPr>
      </p:pic>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SQL Injection vulnerability</a:t>
            </a:r>
          </a:p>
          <a:p>
            <a:pPr marL="0" indent="0">
              <a:buNone/>
            </a:pPr>
            <a:r>
              <a:rPr lang="en-US"/>
              <a:t>Any idea how to read the username</a:t>
            </a:r>
            <a:br>
              <a:rPr lang="en-US"/>
            </a:br>
            <a:r>
              <a:rPr lang="en-US"/>
              <a:t>and password we’ve got from </a:t>
            </a:r>
            <a:br>
              <a:rPr lang="en-US"/>
            </a:br>
            <a:r>
              <a:rPr lang="en-US"/>
              <a:t>users table?</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person with long red hair&#10;&#10;Description automatically generated">
            <a:extLst>
              <a:ext uri="{FF2B5EF4-FFF2-40B4-BE49-F238E27FC236}">
                <a16:creationId xmlns:a16="http://schemas.microsoft.com/office/drawing/2014/main" id="{2C6DED66-EEAC-AC76-F769-EB7E7978A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Tree>
    <p:extLst>
      <p:ext uri="{BB962C8B-B14F-4D97-AF65-F5344CB8AC3E}">
        <p14:creationId xmlns:p14="http://schemas.microsoft.com/office/powerpoint/2010/main" val="1115601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4095826-37C5-6097-C062-7F09B859A226}"/>
              </a:ext>
            </a:extLst>
          </p:cNvPr>
          <p:cNvPicPr>
            <a:picLocks noChangeAspect="1"/>
          </p:cNvPicPr>
          <p:nvPr/>
        </p:nvPicPr>
        <p:blipFill>
          <a:blip r:embed="rId3"/>
          <a:stretch>
            <a:fillRect/>
          </a:stretch>
        </p:blipFill>
        <p:spPr>
          <a:xfrm>
            <a:off x="122919" y="2297024"/>
            <a:ext cx="7725853" cy="4143953"/>
          </a:xfrm>
          <a:prstGeom prst="rect">
            <a:avLst/>
          </a:prstGeom>
          <a:ln w="25400">
            <a:solidFill>
              <a:schemeClr val="accent1"/>
            </a:solidFill>
          </a:ln>
        </p:spPr>
      </p:pic>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  Run the Recipes Web Application</a:t>
            </a:r>
            <a:endParaRPr lang="he-IL" dirty="0"/>
          </a:p>
        </p:txBody>
      </p:sp>
      <p:pic>
        <p:nvPicPr>
          <p:cNvPr id="14" name="Content Placeholder 13">
            <a:extLst>
              <a:ext uri="{FF2B5EF4-FFF2-40B4-BE49-F238E27FC236}">
                <a16:creationId xmlns:a16="http://schemas.microsoft.com/office/drawing/2014/main" id="{57CD09A2-EE15-CD53-E300-25320DEC090F}"/>
              </a:ext>
            </a:extLst>
          </p:cNvPr>
          <p:cNvPicPr>
            <a:picLocks noGrp="1" noChangeAspect="1"/>
          </p:cNvPicPr>
          <p:nvPr>
            <p:ph idx="1"/>
          </p:nvPr>
        </p:nvPicPr>
        <p:blipFill>
          <a:blip r:embed="rId4"/>
          <a:stretch>
            <a:fillRect/>
          </a:stretch>
        </p:blipFill>
        <p:spPr>
          <a:xfrm>
            <a:off x="4398525" y="1928849"/>
            <a:ext cx="7768020" cy="4597400"/>
          </a:xfrm>
          <a:ln w="25400">
            <a:solidFill>
              <a:schemeClr val="accent1"/>
            </a:solidFill>
          </a:ln>
        </p:spPr>
      </p:pic>
    </p:spTree>
    <p:extLst>
      <p:ext uri="{BB962C8B-B14F-4D97-AF65-F5344CB8AC3E}">
        <p14:creationId xmlns:p14="http://schemas.microsoft.com/office/powerpoint/2010/main" val="4332580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SQL securely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How? Any Ideas?</a:t>
            </a:r>
          </a:p>
          <a:p>
            <a:endParaRPr lang="en-US" b="1"/>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Graphic 7" descr="Programmer female with solid fill">
            <a:extLst>
              <a:ext uri="{FF2B5EF4-FFF2-40B4-BE49-F238E27FC236}">
                <a16:creationId xmlns:a16="http://schemas.microsoft.com/office/drawing/2014/main" id="{A1DAEC95-FDB0-3075-95EA-4DE0C8D951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19088197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SQL securely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Use Parametrized Queries</a:t>
            </a:r>
          </a:p>
          <a:p>
            <a:endParaRPr lang="en-US" b="1"/>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phic 4" descr="Programmer female with solid fill">
            <a:extLst>
              <a:ext uri="{FF2B5EF4-FFF2-40B4-BE49-F238E27FC236}">
                <a16:creationId xmlns:a16="http://schemas.microsoft.com/office/drawing/2014/main" id="{0D290D0A-71C6-4D2D-A860-F373409B0D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35928794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SQL securely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Use Parametrized Queries</a:t>
            </a:r>
          </a:p>
          <a:p>
            <a:endParaRPr lang="en-US" b="1"/>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63E29C1F-6F3F-3F8A-3F43-539988ED6FD7}"/>
              </a:ext>
            </a:extLst>
          </p:cNvPr>
          <p:cNvPicPr>
            <a:picLocks noChangeAspect="1"/>
          </p:cNvPicPr>
          <p:nvPr/>
        </p:nvPicPr>
        <p:blipFill>
          <a:blip r:embed="rId3"/>
          <a:stretch>
            <a:fillRect/>
          </a:stretch>
        </p:blipFill>
        <p:spPr>
          <a:xfrm>
            <a:off x="648393" y="2678862"/>
            <a:ext cx="8859486" cy="3934374"/>
          </a:xfrm>
          <a:prstGeom prst="rect">
            <a:avLst/>
          </a:prstGeom>
          <a:ln w="25400">
            <a:solidFill>
              <a:srgbClr val="0070C0"/>
            </a:solidFill>
          </a:ln>
        </p:spPr>
      </p:pic>
      <p:pic>
        <p:nvPicPr>
          <p:cNvPr id="5" name="Graphic 4" descr="Programmer female with solid fill">
            <a:extLst>
              <a:ext uri="{FF2B5EF4-FFF2-40B4-BE49-F238E27FC236}">
                <a16:creationId xmlns:a16="http://schemas.microsoft.com/office/drawing/2014/main" id="{86C43013-BF2B-DBE8-A7E5-7028E44522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8644504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dirty="0">
                <a:solidFill>
                  <a:srgbClr val="0070C0"/>
                </a:solidFill>
              </a:rPr>
              <a:t>P</a:t>
            </a:r>
            <a:r>
              <a:rPr lang="en-US" dirty="0"/>
              <a:t>ermissions</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6F627B6-8A87-5108-3BDC-1C6403874CF3}"/>
                  </a:ext>
                </a:extLst>
              </p14:cNvPr>
              <p14:cNvContentPartPr/>
              <p14:nvPr/>
            </p14:nvContentPartPr>
            <p14:xfrm>
              <a:off x="1065370" y="3232556"/>
              <a:ext cx="169761" cy="151465"/>
            </p14:xfrm>
          </p:contentPart>
        </mc:Choice>
        <mc:Fallback xmlns="">
          <p:pic>
            <p:nvPicPr>
              <p:cNvPr id="2" name="Ink 1">
                <a:extLst>
                  <a:ext uri="{FF2B5EF4-FFF2-40B4-BE49-F238E27FC236}">
                    <a16:creationId xmlns:a16="http://schemas.microsoft.com/office/drawing/2014/main" id="{96F627B6-8A87-5108-3BDC-1C6403874CF3}"/>
                  </a:ext>
                </a:extLst>
              </p:cNvPr>
              <p:cNvPicPr/>
              <p:nvPr/>
            </p:nvPicPr>
            <p:blipFill>
              <a:blip r:embed="rId4"/>
              <a:stretch>
                <a:fillRect/>
              </a:stretch>
            </p:blipFill>
            <p:spPr>
              <a:xfrm>
                <a:off x="1044869" y="3212049"/>
                <a:ext cx="210763" cy="192479"/>
              </a:xfrm>
              <a:prstGeom prst="rect">
                <a:avLst/>
              </a:prstGeom>
            </p:spPr>
          </p:pic>
        </mc:Fallback>
      </mc:AlternateContent>
    </p:spTree>
    <p:extLst>
      <p:ext uri="{BB962C8B-B14F-4D97-AF65-F5344CB8AC3E}">
        <p14:creationId xmlns:p14="http://schemas.microsoft.com/office/powerpoint/2010/main" val="24176477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Dealing with SQL securely</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Use Interpolated (Formatted) Strings</a:t>
            </a:r>
          </a:p>
          <a:p>
            <a:endParaRPr lang="en-US" b="1"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phic 4" descr="Programmer female with solid fill">
            <a:extLst>
              <a:ext uri="{FF2B5EF4-FFF2-40B4-BE49-F238E27FC236}">
                <a16:creationId xmlns:a16="http://schemas.microsoft.com/office/drawing/2014/main" id="{86C43013-BF2B-DBE8-A7E5-7028E44522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5313594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a:xfrm>
            <a:off x="767643" y="812800"/>
            <a:ext cx="10521245" cy="6045200"/>
          </a:xfrm>
        </p:spPr>
        <p:txBody>
          <a:bodyPr>
            <a:normAutofit/>
          </a:bodyPr>
          <a:lstStyle/>
          <a:p>
            <a:r>
              <a:rPr lang="en-US" sz="8000" b="1">
                <a:solidFill>
                  <a:srgbClr val="0070C0"/>
                </a:solidFill>
                <a:effectLst>
                  <a:outerShdw blurRad="38100" dist="38100" dir="2700000" algn="tl">
                    <a:srgbClr val="000000">
                      <a:alpha val="43137"/>
                    </a:srgbClr>
                  </a:outerShdw>
                </a:effectLst>
              </a:rPr>
              <a:t>Summary</a:t>
            </a:r>
            <a:endParaRPr lang="he-IL" sz="800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22599557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u="sng" dirty="0">
                <a:solidFill>
                  <a:srgbClr val="0070C0"/>
                </a:solidFill>
              </a:rPr>
              <a:t>P</a:t>
            </a:r>
            <a:r>
              <a:rPr lang="en-US" u="sng" dirty="0"/>
              <a:t>ermissions (CSRF, SSRF)</a:t>
            </a:r>
          </a:p>
          <a:p>
            <a:pPr marL="0" indent="0">
              <a:buNone/>
            </a:pPr>
            <a:r>
              <a:rPr lang="en-US" b="1" dirty="0">
                <a:solidFill>
                  <a:srgbClr val="0070C0"/>
                </a:solidFill>
              </a:rPr>
              <a:t>R</a:t>
            </a:r>
            <a:r>
              <a:rPr lang="en-US" dirty="0"/>
              <a:t>eporting &amp; logging</a:t>
            </a:r>
          </a:p>
          <a:p>
            <a:pPr marL="0" indent="0">
              <a:buNone/>
            </a:pPr>
            <a:r>
              <a:rPr lang="en-US" b="1" u="sng" dirty="0">
                <a:solidFill>
                  <a:srgbClr val="0070C0"/>
                </a:solidFill>
              </a:rPr>
              <a:t>E</a:t>
            </a:r>
            <a:r>
              <a:rPr lang="en-US" u="sng" dirty="0"/>
              <a:t>asy to use securely (Angular, SQL)</a:t>
            </a:r>
          </a:p>
          <a:p>
            <a:pPr marL="0" indent="0">
              <a:buNone/>
            </a:pPr>
            <a:r>
              <a:rPr lang="en-US" b="1" u="sng" dirty="0">
                <a:solidFill>
                  <a:srgbClr val="0070C0"/>
                </a:solidFill>
              </a:rPr>
              <a:t>V</a:t>
            </a:r>
            <a:r>
              <a:rPr lang="en-US" u="sng" dirty="0"/>
              <a:t>erify (3</a:t>
            </a:r>
            <a:r>
              <a:rPr lang="en-US" u="sng" baseline="30000" dirty="0"/>
              <a:t>rd</a:t>
            </a:r>
            <a:r>
              <a:rPr lang="en-US" u="sng" dirty="0"/>
              <a:t> party)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u="sng" dirty="0">
                <a:solidFill>
                  <a:srgbClr val="0070C0"/>
                </a:solidFill>
              </a:rPr>
              <a:t>T</a:t>
            </a:r>
            <a:r>
              <a:rPr lang="en-US" u="sng" dirty="0"/>
              <a:t>rust Boundaries(XSS, File Upload) </a:t>
            </a:r>
          </a:p>
        </p:txBody>
      </p:sp>
    </p:spTree>
    <p:extLst>
      <p:ext uri="{BB962C8B-B14F-4D97-AF65-F5344CB8AC3E}">
        <p14:creationId xmlns:p14="http://schemas.microsoft.com/office/powerpoint/2010/main" val="2294395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p:txBody>
          <a:bodyPr>
            <a:normAutofit fontScale="90000"/>
          </a:bodyPr>
          <a:lstStyle/>
          <a:p>
            <a:r>
              <a:rPr lang="en-US" sz="8000" b="1" dirty="0">
                <a:solidFill>
                  <a:srgbClr val="0070C0"/>
                </a:solidFill>
                <a:effectLst>
                  <a:outerShdw blurRad="38100" dist="38100" dir="2700000" algn="tl">
                    <a:srgbClr val="000000">
                      <a:alpha val="43137"/>
                    </a:srgbClr>
                  </a:outerShdw>
                </a:effectLst>
              </a:rPr>
              <a:t>Part 1:</a:t>
            </a:r>
            <a:br>
              <a:rPr lang="en-US" sz="8000" b="1" dirty="0">
                <a:solidFill>
                  <a:srgbClr val="0070C0"/>
                </a:solidFill>
                <a:effectLst>
                  <a:outerShdw blurRad="38100" dist="38100" dir="2700000" algn="tl">
                    <a:srgbClr val="000000">
                      <a:alpha val="43137"/>
                    </a:srgbClr>
                  </a:outerShdw>
                </a:effectLst>
              </a:rPr>
            </a:br>
            <a:r>
              <a:rPr lang="en-US" sz="8000" b="1" dirty="0">
                <a:solidFill>
                  <a:srgbClr val="0070C0"/>
                </a:solidFill>
                <a:effectLst>
                  <a:outerShdw blurRad="38100" dist="38100" dir="2700000" algn="tl">
                    <a:srgbClr val="000000">
                      <a:alpha val="43137"/>
                    </a:srgbClr>
                  </a:outerShdw>
                </a:effectLst>
              </a:rPr>
              <a:t>Attacking and Defending Angular 17</a:t>
            </a:r>
            <a:endParaRPr lang="he-IL" sz="8000" dirty="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3448584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Client-side Edition</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Without looking at the code, just from the browser!</a:t>
            </a:r>
          </a:p>
          <a:p>
            <a:r>
              <a:rPr lang="en-US" dirty="0"/>
              <a:t>Can you spot a cookie?</a:t>
            </a:r>
          </a:p>
          <a:p>
            <a:r>
              <a:rPr lang="en-US" dirty="0"/>
              <a:t>Instead of plain HTML, add JavaScript code, that sends the cookie to another server. </a:t>
            </a:r>
          </a:p>
          <a:p>
            <a:r>
              <a:rPr lang="en-US" dirty="0"/>
              <a:t>Can you spot a secret in the code?</a:t>
            </a:r>
          </a:p>
          <a:p>
            <a:pPr marL="0" indent="0">
              <a:buNone/>
            </a:pPr>
            <a:endParaRPr lang="en-US" dirty="0">
              <a:solidFill>
                <a:schemeClr val="accent1"/>
              </a:solidFill>
            </a:endParaRP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acker - Free security icons">
            <a:extLst>
              <a:ext uri="{FF2B5EF4-FFF2-40B4-BE49-F238E27FC236}">
                <a16:creationId xmlns:a16="http://schemas.microsoft.com/office/drawing/2014/main" id="{608798CE-B262-27D6-825D-83C48F8B5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615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Spotting a Cookie</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a:t>Can you spot a cookie?</a:t>
            </a:r>
          </a:p>
          <a:p>
            <a:pPr marL="0" indent="0">
              <a:buNone/>
            </a:pPr>
            <a:r>
              <a:rPr lang="en-US"/>
              <a:t>	</a:t>
            </a:r>
            <a:endParaRPr lang="en-US">
              <a:solidFill>
                <a:schemeClr val="accent1"/>
              </a:solidFill>
            </a:endParaRPr>
          </a:p>
        </p:txBody>
      </p:sp>
      <p:pic>
        <p:nvPicPr>
          <p:cNvPr id="5" name="Picture 4">
            <a:extLst>
              <a:ext uri="{FF2B5EF4-FFF2-40B4-BE49-F238E27FC236}">
                <a16:creationId xmlns:a16="http://schemas.microsoft.com/office/drawing/2014/main" id="{3DECD203-784F-0419-2BD9-98CE702109DE}"/>
              </a:ext>
            </a:extLst>
          </p:cNvPr>
          <p:cNvPicPr>
            <a:picLocks noChangeAspect="1"/>
          </p:cNvPicPr>
          <p:nvPr/>
        </p:nvPicPr>
        <p:blipFill>
          <a:blip r:embed="rId4"/>
          <a:stretch>
            <a:fillRect/>
          </a:stretch>
        </p:blipFill>
        <p:spPr>
          <a:xfrm>
            <a:off x="0" y="2906314"/>
            <a:ext cx="12192000" cy="2006663"/>
          </a:xfrm>
          <a:prstGeom prst="rect">
            <a:avLst/>
          </a:prstGeom>
          <a:ln w="25400">
            <a:solidFill>
              <a:schemeClr val="accent1"/>
            </a:solidFill>
          </a:ln>
        </p:spPr>
      </p:pic>
      <p:pic>
        <p:nvPicPr>
          <p:cNvPr id="6" name="Picture 5" descr="A person with long red hair&#10;&#10;Description automatically generated">
            <a:extLst>
              <a:ext uri="{FF2B5EF4-FFF2-40B4-BE49-F238E27FC236}">
                <a16:creationId xmlns:a16="http://schemas.microsoft.com/office/drawing/2014/main" id="{ED7F0560-87DC-48FE-0A79-F540A1C63F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Tree>
    <p:extLst>
      <p:ext uri="{BB962C8B-B14F-4D97-AF65-F5344CB8AC3E}">
        <p14:creationId xmlns:p14="http://schemas.microsoft.com/office/powerpoint/2010/main" val="33594637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Send the cookie to another server</a:t>
            </a:r>
          </a:p>
          <a:p>
            <a:pPr marL="0" indent="0">
              <a:buNone/>
            </a:pPr>
            <a:r>
              <a:rPr lang="en-US" dirty="0"/>
              <a:t>	</a:t>
            </a:r>
            <a:endParaRPr lang="en-US" dirty="0">
              <a:solidFill>
                <a:schemeClr val="accent1"/>
              </a:solidFill>
            </a:endParaRPr>
          </a:p>
        </p:txBody>
      </p:sp>
      <p:pic>
        <p:nvPicPr>
          <p:cNvPr id="4" name="Picture 2" descr="Hacker - Free security icons">
            <a:extLst>
              <a:ext uri="{FF2B5EF4-FFF2-40B4-BE49-F238E27FC236}">
                <a16:creationId xmlns:a16="http://schemas.microsoft.com/office/drawing/2014/main" id="{5BB9058D-2369-4187-A231-3581BDCEEC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532145"/>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POC: First, Try to pop an alert</a:t>
            </a:r>
          </a:p>
          <a:p>
            <a:pPr marL="0" indent="0">
              <a:buNone/>
            </a:pPr>
            <a:r>
              <a:rPr lang="en-US" sz="3200" dirty="0"/>
              <a:t>Use the WYSIWYG source code mode:</a:t>
            </a:r>
          </a:p>
          <a:p>
            <a:pPr marL="0" indent="0">
              <a:buNone/>
            </a:pPr>
            <a:r>
              <a:rPr lang="en-US" dirty="0"/>
              <a:t>	</a:t>
            </a:r>
            <a:endParaRPr lang="en-US" dirty="0">
              <a:solidFill>
                <a:schemeClr val="accent1"/>
              </a:solidFill>
            </a:endParaRPr>
          </a:p>
        </p:txBody>
      </p:sp>
      <p:pic>
        <p:nvPicPr>
          <p:cNvPr id="5" name="Picture 4">
            <a:extLst>
              <a:ext uri="{FF2B5EF4-FFF2-40B4-BE49-F238E27FC236}">
                <a16:creationId xmlns:a16="http://schemas.microsoft.com/office/drawing/2014/main" id="{C15E5EEC-641A-5EA7-4EFB-F09596AD1BB1}"/>
              </a:ext>
            </a:extLst>
          </p:cNvPr>
          <p:cNvPicPr>
            <a:picLocks noChangeAspect="1"/>
          </p:cNvPicPr>
          <p:nvPr/>
        </p:nvPicPr>
        <p:blipFill>
          <a:blip r:embed="rId4"/>
          <a:stretch>
            <a:fillRect/>
          </a:stretch>
        </p:blipFill>
        <p:spPr>
          <a:xfrm>
            <a:off x="648392" y="3196837"/>
            <a:ext cx="16141248" cy="8084075"/>
          </a:xfrm>
          <a:prstGeom prst="rect">
            <a:avLst/>
          </a:prstGeom>
          <a:ln w="25400">
            <a:solidFill>
              <a:schemeClr val="accent1"/>
            </a:solidFill>
          </a:ln>
        </p:spPr>
      </p:pic>
      <p:pic>
        <p:nvPicPr>
          <p:cNvPr id="8" name="Picture 7" descr="A person with long red hair&#10;&#10;Description automatically generated">
            <a:extLst>
              <a:ext uri="{FF2B5EF4-FFF2-40B4-BE49-F238E27FC236}">
                <a16:creationId xmlns:a16="http://schemas.microsoft.com/office/drawing/2014/main" id="{E65CD8BC-C656-549F-E15B-CA8298687E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Tree>
    <p:extLst>
      <p:ext uri="{BB962C8B-B14F-4D97-AF65-F5344CB8AC3E}">
        <p14:creationId xmlns:p14="http://schemas.microsoft.com/office/powerpoint/2010/main" val="1946857624"/>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POC: First, Try to pop an alert</a:t>
            </a:r>
          </a:p>
          <a:p>
            <a:pPr marL="0" indent="0">
              <a:buNone/>
            </a:pPr>
            <a:r>
              <a:rPr lang="en-US" dirty="0"/>
              <a:t>Use the WYSIWYG source code mode:</a:t>
            </a:r>
          </a:p>
          <a:p>
            <a:pPr marL="0" indent="0">
              <a:buNone/>
            </a:pPr>
            <a:r>
              <a:rPr lang="en-US" dirty="0"/>
              <a:t>	</a:t>
            </a:r>
            <a:endParaRPr lang="en-US" dirty="0">
              <a:solidFill>
                <a:schemeClr val="accent1"/>
              </a:solidFill>
            </a:endParaRPr>
          </a:p>
        </p:txBody>
      </p:sp>
      <p:pic>
        <p:nvPicPr>
          <p:cNvPr id="5" name="Picture 4">
            <a:extLst>
              <a:ext uri="{FF2B5EF4-FFF2-40B4-BE49-F238E27FC236}">
                <a16:creationId xmlns:a16="http://schemas.microsoft.com/office/drawing/2014/main" id="{C15E5EEC-641A-5EA7-4EFB-F09596AD1BB1}"/>
              </a:ext>
            </a:extLst>
          </p:cNvPr>
          <p:cNvPicPr>
            <a:picLocks noChangeAspect="1"/>
          </p:cNvPicPr>
          <p:nvPr/>
        </p:nvPicPr>
        <p:blipFill>
          <a:blip r:embed="rId3"/>
          <a:stretch>
            <a:fillRect/>
          </a:stretch>
        </p:blipFill>
        <p:spPr>
          <a:xfrm>
            <a:off x="648392" y="3216716"/>
            <a:ext cx="10154725" cy="5085825"/>
          </a:xfrm>
          <a:prstGeom prst="rect">
            <a:avLst/>
          </a:prstGeom>
          <a:ln w="25400">
            <a:solidFill>
              <a:schemeClr val="accent1"/>
            </a:solidFill>
          </a:ln>
        </p:spPr>
      </p:pic>
      <p:pic>
        <p:nvPicPr>
          <p:cNvPr id="7" name="Picture 6">
            <a:extLst>
              <a:ext uri="{FF2B5EF4-FFF2-40B4-BE49-F238E27FC236}">
                <a16:creationId xmlns:a16="http://schemas.microsoft.com/office/drawing/2014/main" id="{C9608E99-425F-C820-50AA-6CFE42787E2E}"/>
              </a:ext>
            </a:extLst>
          </p:cNvPr>
          <p:cNvPicPr>
            <a:picLocks noChangeAspect="1"/>
          </p:cNvPicPr>
          <p:nvPr/>
        </p:nvPicPr>
        <p:blipFill>
          <a:blip r:embed="rId4"/>
          <a:stretch>
            <a:fillRect/>
          </a:stretch>
        </p:blipFill>
        <p:spPr>
          <a:xfrm>
            <a:off x="7975504" y="2247096"/>
            <a:ext cx="3134162" cy="4134427"/>
          </a:xfrm>
          <a:prstGeom prst="rect">
            <a:avLst/>
          </a:prstGeom>
          <a:ln w="25400">
            <a:solidFill>
              <a:schemeClr val="accent1"/>
            </a:solidFill>
          </a:ln>
        </p:spPr>
      </p:pic>
      <p:pic>
        <p:nvPicPr>
          <p:cNvPr id="8" name="Picture 7" descr="A person with long red hair&#10;&#10;Description automatically generated">
            <a:extLst>
              <a:ext uri="{FF2B5EF4-FFF2-40B4-BE49-F238E27FC236}">
                <a16:creationId xmlns:a16="http://schemas.microsoft.com/office/drawing/2014/main" id="{E65CD8BC-C656-549F-E15B-CA8298687E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
        <p:nvSpPr>
          <p:cNvPr id="4" name="Arrow: Right 3">
            <a:extLst>
              <a:ext uri="{FF2B5EF4-FFF2-40B4-BE49-F238E27FC236}">
                <a16:creationId xmlns:a16="http://schemas.microsoft.com/office/drawing/2014/main" id="{9F02043C-7954-F00A-D04B-C1D117475CB1}"/>
              </a:ext>
            </a:extLst>
          </p:cNvPr>
          <p:cNvSpPr/>
          <p:nvPr/>
        </p:nvSpPr>
        <p:spPr>
          <a:xfrm>
            <a:off x="6887152" y="3714160"/>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5122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POC: Popping an alert</a:t>
            </a:r>
          </a:p>
          <a:p>
            <a:pPr marL="0" indent="0">
              <a:buNone/>
            </a:pPr>
            <a:r>
              <a:rPr lang="en-US" dirty="0"/>
              <a:t>What WYSIWYG editor we’ve got?</a:t>
            </a:r>
          </a:p>
          <a:p>
            <a:pPr marL="0" indent="0">
              <a:buNone/>
            </a:pPr>
            <a:r>
              <a:rPr lang="en-US" dirty="0"/>
              <a:t>	</a:t>
            </a:r>
            <a:endParaRPr lang="en-US" dirty="0">
              <a:solidFill>
                <a:schemeClr val="accent1"/>
              </a:solidFill>
            </a:endParaRPr>
          </a:p>
        </p:txBody>
      </p:sp>
      <p:pic>
        <p:nvPicPr>
          <p:cNvPr id="6" name="Picture 5">
            <a:extLst>
              <a:ext uri="{FF2B5EF4-FFF2-40B4-BE49-F238E27FC236}">
                <a16:creationId xmlns:a16="http://schemas.microsoft.com/office/drawing/2014/main" id="{19231098-A517-0158-B023-5078B006CCE3}"/>
              </a:ext>
            </a:extLst>
          </p:cNvPr>
          <p:cNvPicPr>
            <a:picLocks noChangeAspect="1"/>
          </p:cNvPicPr>
          <p:nvPr/>
        </p:nvPicPr>
        <p:blipFill>
          <a:blip r:embed="rId4"/>
          <a:stretch>
            <a:fillRect/>
          </a:stretch>
        </p:blipFill>
        <p:spPr>
          <a:xfrm>
            <a:off x="9307040" y="1770620"/>
            <a:ext cx="2884960" cy="5087380"/>
          </a:xfrm>
          <a:prstGeom prst="rect">
            <a:avLst/>
          </a:prstGeom>
          <a:ln w="25400">
            <a:solidFill>
              <a:schemeClr val="accent1"/>
            </a:solidFill>
          </a:ln>
        </p:spPr>
      </p:pic>
      <p:pic>
        <p:nvPicPr>
          <p:cNvPr id="8" name="Picture 7" descr="A person with long red hair&#10;&#10;Description automatically generated">
            <a:extLst>
              <a:ext uri="{FF2B5EF4-FFF2-40B4-BE49-F238E27FC236}">
                <a16:creationId xmlns:a16="http://schemas.microsoft.com/office/drawing/2014/main" id="{C21F2669-C471-6525-E88F-5CB3A4D0A9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10" name="Picture 9">
            <a:extLst>
              <a:ext uri="{FF2B5EF4-FFF2-40B4-BE49-F238E27FC236}">
                <a16:creationId xmlns:a16="http://schemas.microsoft.com/office/drawing/2014/main" id="{510CD0B3-DF4A-7850-B120-7FAFDB7FE00B}"/>
              </a:ext>
            </a:extLst>
          </p:cNvPr>
          <p:cNvPicPr>
            <a:picLocks noChangeAspect="1"/>
          </p:cNvPicPr>
          <p:nvPr/>
        </p:nvPicPr>
        <p:blipFill>
          <a:blip r:embed="rId6"/>
          <a:stretch>
            <a:fillRect/>
          </a:stretch>
        </p:blipFill>
        <p:spPr>
          <a:xfrm>
            <a:off x="4755672" y="3282364"/>
            <a:ext cx="4124901" cy="3543795"/>
          </a:xfrm>
          <a:prstGeom prst="rect">
            <a:avLst/>
          </a:prstGeom>
          <a:ln w="25400">
            <a:solidFill>
              <a:schemeClr val="accent1"/>
            </a:solidFill>
          </a:ln>
        </p:spPr>
      </p:pic>
    </p:spTree>
    <p:extLst>
      <p:ext uri="{BB962C8B-B14F-4D97-AF65-F5344CB8AC3E}">
        <p14:creationId xmlns:p14="http://schemas.microsoft.com/office/powerpoint/2010/main" val="3273699434"/>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POC: Popping an alert</a:t>
            </a:r>
          </a:p>
          <a:p>
            <a:pPr marL="0" indent="0">
              <a:buNone/>
            </a:pPr>
            <a:r>
              <a:rPr lang="en-US" dirty="0"/>
              <a:t>What WYSIWYG editor we’ve got?</a:t>
            </a:r>
          </a:p>
          <a:p>
            <a:pPr marL="0" indent="0">
              <a:buNone/>
            </a:pPr>
            <a:r>
              <a:rPr lang="en-US" dirty="0"/>
              <a:t>	</a:t>
            </a:r>
            <a:endParaRPr lang="en-US" dirty="0">
              <a:solidFill>
                <a:schemeClr val="accent1"/>
              </a:solidFill>
            </a:endParaRPr>
          </a:p>
        </p:txBody>
      </p:sp>
      <p:pic>
        <p:nvPicPr>
          <p:cNvPr id="8" name="Picture 7" descr="A person with long red hair&#10;&#10;Description automatically generated">
            <a:extLst>
              <a:ext uri="{FF2B5EF4-FFF2-40B4-BE49-F238E27FC236}">
                <a16:creationId xmlns:a16="http://schemas.microsoft.com/office/drawing/2014/main" id="{C21F2669-C471-6525-E88F-5CB3A4D0A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5" name="Picture 4">
            <a:extLst>
              <a:ext uri="{FF2B5EF4-FFF2-40B4-BE49-F238E27FC236}">
                <a16:creationId xmlns:a16="http://schemas.microsoft.com/office/drawing/2014/main" id="{5D583A27-3C92-F864-A135-35068B78E553}"/>
              </a:ext>
            </a:extLst>
          </p:cNvPr>
          <p:cNvPicPr>
            <a:picLocks noChangeAspect="1"/>
          </p:cNvPicPr>
          <p:nvPr/>
        </p:nvPicPr>
        <p:blipFill>
          <a:blip r:embed="rId5"/>
          <a:stretch>
            <a:fillRect/>
          </a:stretch>
        </p:blipFill>
        <p:spPr>
          <a:xfrm>
            <a:off x="0" y="3491208"/>
            <a:ext cx="12192000" cy="3334951"/>
          </a:xfrm>
          <a:prstGeom prst="rect">
            <a:avLst/>
          </a:prstGeom>
        </p:spPr>
      </p:pic>
    </p:spTree>
    <p:extLst>
      <p:ext uri="{BB962C8B-B14F-4D97-AF65-F5344CB8AC3E}">
        <p14:creationId xmlns:p14="http://schemas.microsoft.com/office/powerpoint/2010/main" val="88940592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lstStyle/>
          <a:p>
            <a:r>
              <a:rPr lang="en-US"/>
              <a:t>After this workshop</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lstStyle/>
          <a:p>
            <a:pPr marL="0" indent="0">
              <a:buNone/>
            </a:pPr>
            <a:r>
              <a:rPr lang="en-US"/>
              <a:t>Write code with less security vulnerabilities</a:t>
            </a:r>
          </a:p>
          <a:p>
            <a:pPr marL="0" indent="0">
              <a:buNone/>
            </a:pPr>
            <a:endParaRPr lang="en-US"/>
          </a:p>
        </p:txBody>
      </p:sp>
    </p:spTree>
    <p:extLst>
      <p:ext uri="{BB962C8B-B14F-4D97-AF65-F5344CB8AC3E}">
        <p14:creationId xmlns:p14="http://schemas.microsoft.com/office/powerpoint/2010/main" val="1945120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POC: Popping an alert</a:t>
            </a:r>
          </a:p>
          <a:p>
            <a:pPr marL="0" indent="0">
              <a:buNone/>
            </a:pPr>
            <a:r>
              <a:rPr lang="en-US" dirty="0"/>
              <a:t>What WYSIWYG editor we’ve got?</a:t>
            </a:r>
          </a:p>
          <a:p>
            <a:pPr marL="0" indent="0">
              <a:buNone/>
            </a:pPr>
            <a:r>
              <a:rPr lang="en-US" dirty="0"/>
              <a:t>	</a:t>
            </a:r>
            <a:endParaRPr lang="en-US" dirty="0">
              <a:solidFill>
                <a:schemeClr val="accent1"/>
              </a:solidFill>
            </a:endParaRPr>
          </a:p>
        </p:txBody>
      </p:sp>
      <p:pic>
        <p:nvPicPr>
          <p:cNvPr id="8" name="Picture 7" descr="A person with long red hair&#10;&#10;Description automatically generated">
            <a:extLst>
              <a:ext uri="{FF2B5EF4-FFF2-40B4-BE49-F238E27FC236}">
                <a16:creationId xmlns:a16="http://schemas.microsoft.com/office/drawing/2014/main" id="{C21F2669-C471-6525-E88F-5CB3A4D0A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6" name="Picture 5">
            <a:extLst>
              <a:ext uri="{FF2B5EF4-FFF2-40B4-BE49-F238E27FC236}">
                <a16:creationId xmlns:a16="http://schemas.microsoft.com/office/drawing/2014/main" id="{8AFDDF9F-21FC-2D53-F242-CCB483027BF7}"/>
              </a:ext>
            </a:extLst>
          </p:cNvPr>
          <p:cNvPicPr>
            <a:picLocks noChangeAspect="1"/>
          </p:cNvPicPr>
          <p:nvPr/>
        </p:nvPicPr>
        <p:blipFill>
          <a:blip r:embed="rId5"/>
          <a:stretch>
            <a:fillRect/>
          </a:stretch>
        </p:blipFill>
        <p:spPr>
          <a:xfrm>
            <a:off x="648393" y="3230826"/>
            <a:ext cx="8597746" cy="3627174"/>
          </a:xfrm>
          <a:prstGeom prst="rect">
            <a:avLst/>
          </a:prstGeom>
          <a:ln w="25400">
            <a:solidFill>
              <a:schemeClr val="accent1"/>
            </a:solidFill>
          </a:ln>
        </p:spPr>
      </p:pic>
    </p:spTree>
    <p:extLst>
      <p:ext uri="{BB962C8B-B14F-4D97-AF65-F5344CB8AC3E}">
        <p14:creationId xmlns:p14="http://schemas.microsoft.com/office/powerpoint/2010/main" val="21429354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25400">
            <a:solidFill>
              <a:schemeClr val="accent1"/>
            </a:solidFill>
          </a:ln>
        </p:spPr>
        <p:txBody>
          <a:bodyPr/>
          <a:lstStyle/>
          <a:p>
            <a:pPr marL="0" indent="0">
              <a:buNone/>
            </a:pPr>
            <a:r>
              <a:rPr lang="en-US" b="1" dirty="0"/>
              <a:t>POC: Popping an alert</a:t>
            </a:r>
          </a:p>
          <a:p>
            <a:pPr marL="0" indent="0">
              <a:buNone/>
            </a:pPr>
            <a:r>
              <a:rPr lang="en-US" dirty="0"/>
              <a:t>Add a recipe with a malicious </a:t>
            </a:r>
            <a:r>
              <a:rPr lang="en-US" dirty="0" err="1"/>
              <a:t>svg</a:t>
            </a:r>
            <a:r>
              <a:rPr lang="en-US" dirty="0"/>
              <a:t> file</a:t>
            </a:r>
          </a:p>
          <a:p>
            <a:pPr marL="0" indent="0">
              <a:buNone/>
            </a:pPr>
            <a:endParaRPr lang="en-US" dirty="0"/>
          </a:p>
          <a:p>
            <a:pPr marL="0" indent="0">
              <a:buNone/>
            </a:pPr>
            <a:r>
              <a:rPr lang="en-US" dirty="0"/>
              <a:t>	</a:t>
            </a:r>
            <a:endParaRPr lang="en-US" dirty="0">
              <a:solidFill>
                <a:schemeClr val="accent1"/>
              </a:solidFill>
            </a:endParaRPr>
          </a:p>
        </p:txBody>
      </p:sp>
      <p:pic>
        <p:nvPicPr>
          <p:cNvPr id="8" name="Picture 7" descr="A person with long red hair&#10;&#10;Description automatically generated">
            <a:extLst>
              <a:ext uri="{FF2B5EF4-FFF2-40B4-BE49-F238E27FC236}">
                <a16:creationId xmlns:a16="http://schemas.microsoft.com/office/drawing/2014/main" id="{C21F2669-C471-6525-E88F-5CB3A4D0A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15" name="Picture 14">
            <a:extLst>
              <a:ext uri="{FF2B5EF4-FFF2-40B4-BE49-F238E27FC236}">
                <a16:creationId xmlns:a16="http://schemas.microsoft.com/office/drawing/2014/main" id="{861239C3-4D41-A403-93F8-1A4A2DC03145}"/>
              </a:ext>
            </a:extLst>
          </p:cNvPr>
          <p:cNvPicPr>
            <a:picLocks noChangeAspect="1"/>
          </p:cNvPicPr>
          <p:nvPr/>
        </p:nvPicPr>
        <p:blipFill>
          <a:blip r:embed="rId5"/>
          <a:stretch>
            <a:fillRect/>
          </a:stretch>
        </p:blipFill>
        <p:spPr>
          <a:xfrm>
            <a:off x="3111923" y="3429000"/>
            <a:ext cx="8617083" cy="2832652"/>
          </a:xfrm>
          <a:prstGeom prst="rect">
            <a:avLst/>
          </a:prstGeom>
          <a:ln w="25400">
            <a:solidFill>
              <a:schemeClr val="accent1"/>
            </a:solidFill>
          </a:ln>
        </p:spPr>
      </p:pic>
    </p:spTree>
    <p:extLst>
      <p:ext uri="{BB962C8B-B14F-4D97-AF65-F5344CB8AC3E}">
        <p14:creationId xmlns:p14="http://schemas.microsoft.com/office/powerpoint/2010/main" val="2219539739"/>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25400">
            <a:solidFill>
              <a:schemeClr val="accent1"/>
            </a:solidFill>
          </a:ln>
        </p:spPr>
        <p:txBody>
          <a:bodyPr/>
          <a:lstStyle/>
          <a:p>
            <a:pPr marL="0" indent="0">
              <a:buNone/>
            </a:pPr>
            <a:r>
              <a:rPr lang="en-US" b="1" dirty="0"/>
              <a:t>POC: Popping an alert</a:t>
            </a:r>
          </a:p>
          <a:p>
            <a:pPr marL="0" indent="0">
              <a:buNone/>
            </a:pPr>
            <a:r>
              <a:rPr lang="en-US" dirty="0"/>
              <a:t>Add a recipe with the following code</a:t>
            </a:r>
          </a:p>
          <a:p>
            <a:pPr marL="0" indent="0">
              <a:buNone/>
            </a:pPr>
            <a:endParaRPr lang="en-US" dirty="0"/>
          </a:p>
          <a:p>
            <a:pPr marL="0" indent="0">
              <a:buNone/>
            </a:pPr>
            <a:r>
              <a:rPr lang="en-US" dirty="0"/>
              <a:t>	</a:t>
            </a:r>
            <a:endParaRPr lang="en-US" dirty="0">
              <a:solidFill>
                <a:schemeClr val="accent1"/>
              </a:solidFill>
            </a:endParaRPr>
          </a:p>
        </p:txBody>
      </p:sp>
      <p:pic>
        <p:nvPicPr>
          <p:cNvPr id="8" name="Picture 7" descr="A person with long red hair&#10;&#10;Description automatically generated">
            <a:extLst>
              <a:ext uri="{FF2B5EF4-FFF2-40B4-BE49-F238E27FC236}">
                <a16:creationId xmlns:a16="http://schemas.microsoft.com/office/drawing/2014/main" id="{C21F2669-C471-6525-E88F-5CB3A4D0A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5" name="Picture 4">
            <a:extLst>
              <a:ext uri="{FF2B5EF4-FFF2-40B4-BE49-F238E27FC236}">
                <a16:creationId xmlns:a16="http://schemas.microsoft.com/office/drawing/2014/main" id="{AA768671-025A-1249-F146-02E08C2D0B63}"/>
              </a:ext>
            </a:extLst>
          </p:cNvPr>
          <p:cNvPicPr>
            <a:picLocks noChangeAspect="1"/>
          </p:cNvPicPr>
          <p:nvPr/>
        </p:nvPicPr>
        <p:blipFill>
          <a:blip r:embed="rId5"/>
          <a:stretch>
            <a:fillRect/>
          </a:stretch>
        </p:blipFill>
        <p:spPr>
          <a:xfrm>
            <a:off x="794012" y="3312492"/>
            <a:ext cx="11223108" cy="2065051"/>
          </a:xfrm>
          <a:prstGeom prst="rect">
            <a:avLst/>
          </a:prstGeom>
        </p:spPr>
      </p:pic>
    </p:spTree>
    <p:extLst>
      <p:ext uri="{BB962C8B-B14F-4D97-AF65-F5344CB8AC3E}">
        <p14:creationId xmlns:p14="http://schemas.microsoft.com/office/powerpoint/2010/main" val="117301007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1D7827-F86F-B0BA-93C9-7F25022A1688}"/>
              </a:ext>
            </a:extLst>
          </p:cNvPr>
          <p:cNvPicPr>
            <a:picLocks noChangeAspect="1"/>
          </p:cNvPicPr>
          <p:nvPr/>
        </p:nvPicPr>
        <p:blipFill>
          <a:blip r:embed="rId4"/>
          <a:stretch>
            <a:fillRect/>
          </a:stretch>
        </p:blipFill>
        <p:spPr>
          <a:xfrm>
            <a:off x="1857080" y="1649023"/>
            <a:ext cx="10168665" cy="5992456"/>
          </a:xfrm>
          <a:prstGeom prst="rect">
            <a:avLst/>
          </a:prstGeom>
        </p:spPr>
      </p:pic>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25400">
            <a:solidFill>
              <a:schemeClr val="accent1"/>
            </a:solidFill>
          </a:ln>
        </p:spPr>
        <p:txBody>
          <a:bodyPr/>
          <a:lstStyle/>
          <a:p>
            <a:pPr marL="0" indent="0">
              <a:buNone/>
            </a:pPr>
            <a:endParaRPr lang="en-US" dirty="0"/>
          </a:p>
          <a:p>
            <a:pPr marL="0" indent="0" algn="ctr">
              <a:buNone/>
            </a:pPr>
            <a:r>
              <a:rPr lang="en-US" dirty="0"/>
              <a:t>	</a:t>
            </a:r>
            <a:endParaRPr lang="en-US" dirty="0">
              <a:solidFill>
                <a:schemeClr val="accent1"/>
              </a:solidFill>
            </a:endParaRPr>
          </a:p>
        </p:txBody>
      </p:sp>
      <p:pic>
        <p:nvPicPr>
          <p:cNvPr id="11" name="Picture 10">
            <a:extLst>
              <a:ext uri="{FF2B5EF4-FFF2-40B4-BE49-F238E27FC236}">
                <a16:creationId xmlns:a16="http://schemas.microsoft.com/office/drawing/2014/main" id="{4577CD3A-2A73-325A-BD64-760A97DDE4F3}"/>
              </a:ext>
            </a:extLst>
          </p:cNvPr>
          <p:cNvPicPr>
            <a:picLocks noChangeAspect="1"/>
          </p:cNvPicPr>
          <p:nvPr/>
        </p:nvPicPr>
        <p:blipFill>
          <a:blip r:embed="rId5"/>
          <a:stretch>
            <a:fillRect/>
          </a:stretch>
        </p:blipFill>
        <p:spPr>
          <a:xfrm>
            <a:off x="648393" y="1836271"/>
            <a:ext cx="6630325" cy="1838582"/>
          </a:xfrm>
          <a:prstGeom prst="rect">
            <a:avLst/>
          </a:prstGeom>
          <a:ln w="25400">
            <a:solidFill>
              <a:schemeClr val="accent1"/>
            </a:solidFill>
          </a:ln>
        </p:spPr>
      </p:pic>
    </p:spTree>
    <p:extLst>
      <p:ext uri="{BB962C8B-B14F-4D97-AF65-F5344CB8AC3E}">
        <p14:creationId xmlns:p14="http://schemas.microsoft.com/office/powerpoint/2010/main" val="105929972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25400">
            <a:solidFill>
              <a:schemeClr val="accent1"/>
            </a:solidFill>
          </a:ln>
        </p:spPr>
        <p:txBody>
          <a:bodyPr/>
          <a:lstStyle/>
          <a:p>
            <a:pPr marL="0" indent="0">
              <a:buNone/>
            </a:pPr>
            <a:r>
              <a:rPr lang="en-US" dirty="0"/>
              <a:t>POC Successful</a:t>
            </a:r>
          </a:p>
          <a:p>
            <a:pPr marL="0" indent="0">
              <a:buNone/>
            </a:pPr>
            <a:r>
              <a:rPr lang="en-US" dirty="0"/>
              <a:t>Weaponize it!</a:t>
            </a:r>
          </a:p>
          <a:p>
            <a:pPr marL="0" indent="0">
              <a:buNone/>
            </a:pPr>
            <a:r>
              <a:rPr lang="en-US" dirty="0">
                <a:sym typeface="Wingdings" panose="05000000000000000000" pitchFamily="2" charset="2"/>
              </a:rPr>
              <a:t> </a:t>
            </a:r>
            <a:r>
              <a:rPr lang="en-US" dirty="0"/>
              <a:t>Send the cookie to another website</a:t>
            </a:r>
          </a:p>
          <a:p>
            <a:pPr marL="0" indent="0">
              <a:buNone/>
            </a:pPr>
            <a:r>
              <a:rPr lang="en-US" dirty="0"/>
              <a:t>	</a:t>
            </a:r>
            <a:endParaRPr lang="en-US" dirty="0">
              <a:solidFill>
                <a:schemeClr val="accent1"/>
              </a:solidFill>
            </a:endParaRPr>
          </a:p>
        </p:txBody>
      </p:sp>
      <p:pic>
        <p:nvPicPr>
          <p:cNvPr id="4" name="Picture 2" descr="Hacker - Free security icons">
            <a:extLst>
              <a:ext uri="{FF2B5EF4-FFF2-40B4-BE49-F238E27FC236}">
                <a16:creationId xmlns:a16="http://schemas.microsoft.com/office/drawing/2014/main" id="{D97E2385-D378-376A-00BE-03A423869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987425"/>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25400">
            <a:solidFill>
              <a:schemeClr val="accent1"/>
            </a:solidFill>
          </a:ln>
        </p:spPr>
        <p:txBody>
          <a:bodyPr/>
          <a:lstStyle/>
          <a:p>
            <a:pPr marL="0" indent="0">
              <a:buNone/>
            </a:pPr>
            <a:r>
              <a:rPr lang="en-US" b="1" dirty="0"/>
              <a:t>Send the cookie to another server (finally…)</a:t>
            </a:r>
          </a:p>
          <a:p>
            <a:pPr marL="0" indent="0">
              <a:buNone/>
            </a:pPr>
            <a:endParaRPr lang="en-US" dirty="0">
              <a:solidFill>
                <a:schemeClr val="accent1"/>
              </a:solidFill>
            </a:endParaRPr>
          </a:p>
        </p:txBody>
      </p:sp>
      <p:pic>
        <p:nvPicPr>
          <p:cNvPr id="8" name="Picture 7" descr="A person with long red hair&#10;&#10;Description automatically generated">
            <a:extLst>
              <a:ext uri="{FF2B5EF4-FFF2-40B4-BE49-F238E27FC236}">
                <a16:creationId xmlns:a16="http://schemas.microsoft.com/office/drawing/2014/main" id="{C21F2669-C471-6525-E88F-5CB3A4D0A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6" name="Picture 5">
            <a:extLst>
              <a:ext uri="{FF2B5EF4-FFF2-40B4-BE49-F238E27FC236}">
                <a16:creationId xmlns:a16="http://schemas.microsoft.com/office/drawing/2014/main" id="{2A9DF07C-DE33-881A-6E34-AF335B7088FF}"/>
              </a:ext>
            </a:extLst>
          </p:cNvPr>
          <p:cNvPicPr>
            <a:picLocks noChangeAspect="1"/>
          </p:cNvPicPr>
          <p:nvPr/>
        </p:nvPicPr>
        <p:blipFill>
          <a:blip r:embed="rId5"/>
          <a:stretch>
            <a:fillRect/>
          </a:stretch>
        </p:blipFill>
        <p:spPr>
          <a:xfrm>
            <a:off x="2447416" y="5228705"/>
            <a:ext cx="7297168" cy="1276528"/>
          </a:xfrm>
          <a:prstGeom prst="rect">
            <a:avLst/>
          </a:prstGeom>
          <a:ln w="25400">
            <a:solidFill>
              <a:schemeClr val="accent1"/>
            </a:solidFill>
          </a:ln>
        </p:spPr>
      </p:pic>
      <p:pic>
        <p:nvPicPr>
          <p:cNvPr id="9" name="Picture 8">
            <a:extLst>
              <a:ext uri="{FF2B5EF4-FFF2-40B4-BE49-F238E27FC236}">
                <a16:creationId xmlns:a16="http://schemas.microsoft.com/office/drawing/2014/main" id="{9A3B3486-7408-58B9-D7DE-C8858E60BABF}"/>
              </a:ext>
            </a:extLst>
          </p:cNvPr>
          <p:cNvPicPr>
            <a:picLocks noChangeAspect="1"/>
          </p:cNvPicPr>
          <p:nvPr/>
        </p:nvPicPr>
        <p:blipFill>
          <a:blip r:embed="rId6"/>
          <a:stretch>
            <a:fillRect/>
          </a:stretch>
        </p:blipFill>
        <p:spPr>
          <a:xfrm>
            <a:off x="977068" y="2649239"/>
            <a:ext cx="6106377" cy="1286054"/>
          </a:xfrm>
          <a:prstGeom prst="rect">
            <a:avLst/>
          </a:prstGeom>
          <a:ln w="25400">
            <a:solidFill>
              <a:schemeClr val="accent1"/>
            </a:solidFill>
          </a:ln>
        </p:spPr>
      </p:pic>
      <p:pic>
        <p:nvPicPr>
          <p:cNvPr id="12" name="Picture 11">
            <a:extLst>
              <a:ext uri="{FF2B5EF4-FFF2-40B4-BE49-F238E27FC236}">
                <a16:creationId xmlns:a16="http://schemas.microsoft.com/office/drawing/2014/main" id="{CF0CC4A3-CBB3-FB11-2C34-B6EC9F96730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108202" y="3748857"/>
            <a:ext cx="7351844" cy="1352739"/>
          </a:xfrm>
          <a:prstGeom prst="rect">
            <a:avLst/>
          </a:prstGeom>
          <a:ln w="25400">
            <a:solidFill>
              <a:schemeClr val="accent1"/>
            </a:solidFill>
          </a:ln>
        </p:spPr>
      </p:pic>
      <p:pic>
        <p:nvPicPr>
          <p:cNvPr id="4" name="Picture 2" descr="Hacker - Free security icons">
            <a:extLst>
              <a:ext uri="{FF2B5EF4-FFF2-40B4-BE49-F238E27FC236}">
                <a16:creationId xmlns:a16="http://schemas.microsoft.com/office/drawing/2014/main" id="{6195E32E-E643-8F1D-C8EA-F8BFDD1ABB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E2A2EB-1D52-4B01-3945-5D459C13CCBA}"/>
              </a:ext>
            </a:extLst>
          </p:cNvPr>
          <p:cNvSpPr txBox="1"/>
          <p:nvPr/>
        </p:nvSpPr>
        <p:spPr>
          <a:xfrm>
            <a:off x="7213263" y="5451470"/>
            <a:ext cx="4033857" cy="830997"/>
          </a:xfrm>
          <a:prstGeom prst="rect">
            <a:avLst/>
          </a:prstGeom>
          <a:solidFill>
            <a:schemeClr val="bg1"/>
          </a:solidFill>
          <a:ln>
            <a:solidFill>
              <a:schemeClr val="accent1"/>
            </a:solidFill>
          </a:ln>
        </p:spPr>
        <p:txBody>
          <a:bodyPr wrap="square" rtlCol="0">
            <a:spAutoFit/>
          </a:bodyPr>
          <a:lstStyle/>
          <a:p>
            <a:r>
              <a:rPr lang="en-US" sz="4800" dirty="0">
                <a:solidFill>
                  <a:srgbClr val="00B0F0"/>
                </a:solidFill>
              </a:rPr>
              <a:t>Now, You Do It!</a:t>
            </a:r>
          </a:p>
        </p:txBody>
      </p:sp>
    </p:spTree>
    <p:extLst>
      <p:ext uri="{BB962C8B-B14F-4D97-AF65-F5344CB8AC3E}">
        <p14:creationId xmlns:p14="http://schemas.microsoft.com/office/powerpoint/2010/main" val="35119665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p:txBody>
          <a:bodyPr>
            <a:normAutofit fontScale="90000"/>
          </a:bodyPr>
          <a:lstStyle/>
          <a:p>
            <a:r>
              <a:rPr lang="en-US" sz="8000" b="1" dirty="0">
                <a:solidFill>
                  <a:srgbClr val="0070C0"/>
                </a:solidFill>
                <a:effectLst>
                  <a:outerShdw blurRad="38100" dist="38100" dir="2700000" algn="tl">
                    <a:srgbClr val="000000">
                      <a:alpha val="43137"/>
                    </a:srgbClr>
                  </a:outerShdw>
                </a:effectLst>
              </a:rPr>
              <a:t>Defending Angular 17 - XSS</a:t>
            </a:r>
            <a:br>
              <a:rPr lang="en-US" sz="8000" b="1" dirty="0">
                <a:solidFill>
                  <a:srgbClr val="0070C0"/>
                </a:solidFill>
                <a:effectLst>
                  <a:outerShdw blurRad="38100" dist="38100" dir="2700000" algn="tl">
                    <a:srgbClr val="000000">
                      <a:alpha val="43137"/>
                    </a:srgbClr>
                  </a:outerShdw>
                </a:effectLst>
              </a:rPr>
            </a:br>
            <a:endParaRPr lang="he-IL" sz="8000" dirty="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604171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Vulnerability Found (XSS)</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lstStyle/>
          <a:p>
            <a:pPr marL="0" indent="0">
              <a:buNone/>
            </a:pPr>
            <a:r>
              <a:rPr lang="en-US"/>
              <a:t>Let’s fix it!</a:t>
            </a:r>
          </a:p>
          <a:p>
            <a:pPr marL="0" indent="0">
              <a:buNone/>
            </a:pPr>
            <a:endParaRPr lang="en-US"/>
          </a:p>
          <a:p>
            <a:pPr marL="0" indent="0">
              <a:buNone/>
            </a:pPr>
            <a:r>
              <a:rPr lang="en-US"/>
              <a:t>	</a:t>
            </a:r>
            <a:endParaRPr lang="en-US">
              <a:solidFill>
                <a:schemeClr val="accent1"/>
              </a:solidFill>
            </a:endParaRPr>
          </a:p>
        </p:txBody>
      </p:sp>
      <p:pic>
        <p:nvPicPr>
          <p:cNvPr id="4" name="Graphic 3" descr="Programmer female with solid fill">
            <a:extLst>
              <a:ext uri="{FF2B5EF4-FFF2-40B4-BE49-F238E27FC236}">
                <a16:creationId xmlns:a16="http://schemas.microsoft.com/office/drawing/2014/main" id="{1EF8D6BB-55BB-5131-101F-6835C07D5E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7120" y="5943600"/>
            <a:ext cx="914400" cy="914400"/>
          </a:xfrm>
          <a:prstGeom prst="rect">
            <a:avLst/>
          </a:prstGeom>
        </p:spPr>
      </p:pic>
    </p:spTree>
    <p:extLst>
      <p:ext uri="{BB962C8B-B14F-4D97-AF65-F5344CB8AC3E}">
        <p14:creationId xmlns:p14="http://schemas.microsoft.com/office/powerpoint/2010/main" val="151392175"/>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0519D6-A2B7-022B-F56B-3122AC3A2078}"/>
              </a:ext>
            </a:extLst>
          </p:cNvPr>
          <p:cNvPicPr>
            <a:picLocks noChangeAspect="1"/>
          </p:cNvPicPr>
          <p:nvPr/>
        </p:nvPicPr>
        <p:blipFill>
          <a:blip r:embed="rId4"/>
          <a:stretch>
            <a:fillRect/>
          </a:stretch>
        </p:blipFill>
        <p:spPr>
          <a:xfrm>
            <a:off x="5166788" y="2275675"/>
            <a:ext cx="6858957" cy="4077269"/>
          </a:xfrm>
          <a:prstGeom prst="rect">
            <a:avLst/>
          </a:prstGeom>
          <a:ln w="25400">
            <a:solidFill>
              <a:schemeClr val="accent1"/>
            </a:solidFill>
          </a:ln>
        </p:spPr>
      </p:pic>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Let’s Fix It!</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lstStyle/>
          <a:p>
            <a:pPr marL="0" indent="0">
              <a:buNone/>
            </a:pPr>
            <a:r>
              <a:rPr lang="en-US" dirty="0"/>
              <a:t>Can we?</a:t>
            </a:r>
          </a:p>
          <a:p>
            <a:pPr marL="0" indent="0">
              <a:buNone/>
            </a:pPr>
            <a:endParaRPr lang="en-US" dirty="0"/>
          </a:p>
          <a:p>
            <a:pPr marL="0" indent="0">
              <a:buNone/>
            </a:pPr>
            <a:r>
              <a:rPr lang="en-US" dirty="0"/>
              <a:t>	</a:t>
            </a:r>
            <a:endParaRPr lang="en-US" dirty="0">
              <a:solidFill>
                <a:schemeClr val="accent1"/>
              </a:solidFill>
            </a:endParaRPr>
          </a:p>
        </p:txBody>
      </p:sp>
    </p:spTree>
    <p:extLst>
      <p:ext uri="{BB962C8B-B14F-4D97-AF65-F5344CB8AC3E}">
        <p14:creationId xmlns:p14="http://schemas.microsoft.com/office/powerpoint/2010/main" val="2997164098"/>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dirty="0">
                <a:solidFill>
                  <a:srgbClr val="0070C0"/>
                </a:solidFill>
              </a:rPr>
              <a:t>P</a:t>
            </a:r>
            <a:r>
              <a:rPr lang="en-US" dirty="0"/>
              <a:t>ermissions</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D0280E4-8F66-BD69-E1CD-E091F5FAA604}"/>
                  </a:ext>
                </a:extLst>
              </p14:cNvPr>
              <p14:cNvContentPartPr/>
              <p14:nvPr/>
            </p14:nvContentPartPr>
            <p14:xfrm>
              <a:off x="1120237" y="3795032"/>
              <a:ext cx="169761" cy="151465"/>
            </p14:xfrm>
          </p:contentPart>
        </mc:Choice>
        <mc:Fallback xmlns="">
          <p:pic>
            <p:nvPicPr>
              <p:cNvPr id="2" name="Ink 1">
                <a:extLst>
                  <a:ext uri="{FF2B5EF4-FFF2-40B4-BE49-F238E27FC236}">
                    <a16:creationId xmlns:a16="http://schemas.microsoft.com/office/drawing/2014/main" id="{1D0280E4-8F66-BD69-E1CD-E091F5FAA604}"/>
                  </a:ext>
                </a:extLst>
              </p:cNvPr>
              <p:cNvPicPr/>
              <p:nvPr/>
            </p:nvPicPr>
            <p:blipFill>
              <a:blip r:embed="rId4"/>
              <a:stretch>
                <a:fillRect/>
              </a:stretch>
            </p:blipFill>
            <p:spPr>
              <a:xfrm>
                <a:off x="1099736" y="3774525"/>
                <a:ext cx="210763" cy="192479"/>
              </a:xfrm>
              <a:prstGeom prst="rect">
                <a:avLst/>
              </a:prstGeom>
            </p:spPr>
          </p:pic>
        </mc:Fallback>
      </mc:AlternateContent>
    </p:spTree>
    <p:extLst>
      <p:ext uri="{BB962C8B-B14F-4D97-AF65-F5344CB8AC3E}">
        <p14:creationId xmlns:p14="http://schemas.microsoft.com/office/powerpoint/2010/main" val="1860047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45F9BAE-7A12-B997-AD51-6456A2A63DED}"/>
              </a:ext>
            </a:extLst>
          </p:cNvPr>
          <p:cNvSpPr>
            <a:spLocks noGrp="1"/>
          </p:cNvSpPr>
          <p:nvPr>
            <p:ph type="title"/>
          </p:nvPr>
        </p:nvSpPr>
        <p:spPr>
          <a:noFill/>
        </p:spPr>
        <p:txBody>
          <a:bodyPr vert="horz" lIns="91440" tIns="45720" rIns="91440" bIns="45720" rtlCol="0" anchor="ctr">
            <a:normAutofit/>
          </a:bodyPr>
          <a:lstStyle/>
          <a:p>
            <a:r>
              <a:rPr lang="en-US" dirty="0"/>
              <a:t>Dr. Tiffany Ford</a:t>
            </a:r>
          </a:p>
        </p:txBody>
      </p:sp>
      <p:sp>
        <p:nvSpPr>
          <p:cNvPr id="17" name="Content Placeholder 16">
            <a:extLst>
              <a:ext uri="{FF2B5EF4-FFF2-40B4-BE49-F238E27FC236}">
                <a16:creationId xmlns:a16="http://schemas.microsoft.com/office/drawing/2014/main" id="{4B7415E4-BE8C-483D-BCCD-29AFE6B2C3EB}"/>
              </a:ext>
            </a:extLst>
          </p:cNvPr>
          <p:cNvSpPr>
            <a:spLocks noGrp="1"/>
          </p:cNvSpPr>
          <p:nvPr>
            <p:ph idx="1"/>
          </p:nvPr>
        </p:nvSpPr>
        <p:spPr>
          <a:xfrm>
            <a:off x="711892" y="2726580"/>
            <a:ext cx="6450907" cy="3791210"/>
          </a:xfrm>
          <a:noFill/>
        </p:spPr>
        <p:txBody>
          <a:bodyPr vert="horz" lIns="91440" tIns="45720" rIns="91440" bIns="45720" rtlCol="0" anchor="t">
            <a:normAutofit/>
          </a:bodyPr>
          <a:lstStyle/>
          <a:p>
            <a:pPr marL="0" indent="0">
              <a:buNone/>
            </a:pPr>
            <a:r>
              <a:rPr lang="en-US" sz="3200" dirty="0">
                <a:solidFill>
                  <a:srgbClr val="00B0F0"/>
                </a:solidFill>
              </a:rPr>
              <a:t>Software developer</a:t>
            </a:r>
            <a:endParaRPr lang="en-US" sz="3200" dirty="0">
              <a:solidFill>
                <a:srgbClr val="00B0F0"/>
              </a:solidFill>
              <a:cs typeface="Calibri"/>
            </a:endParaRPr>
          </a:p>
          <a:p>
            <a:pPr marL="0" indent="0">
              <a:buNone/>
            </a:pPr>
            <a:r>
              <a:rPr lang="en-US" sz="3200" dirty="0">
                <a:solidFill>
                  <a:srgbClr val="00B0F0"/>
                </a:solidFill>
              </a:rPr>
              <a:t>Instructor</a:t>
            </a:r>
            <a:endParaRPr lang="en-US" sz="3200" dirty="0">
              <a:solidFill>
                <a:srgbClr val="00B0F0"/>
              </a:solidFill>
              <a:cs typeface="Calibri"/>
            </a:endParaRPr>
          </a:p>
          <a:p>
            <a:pPr marL="0" indent="0">
              <a:buNone/>
            </a:pPr>
            <a:r>
              <a:rPr lang="en-US" sz="3200" dirty="0">
                <a:solidFill>
                  <a:srgbClr val="00B0F0"/>
                </a:solidFill>
                <a:cs typeface="Calibri"/>
              </a:rPr>
              <a:t>Security enthusiast</a:t>
            </a:r>
          </a:p>
          <a:p>
            <a:pPr marL="0" indent="0">
              <a:buNone/>
            </a:pPr>
            <a:endParaRPr lang="en-US" sz="3200" dirty="0">
              <a:solidFill>
                <a:srgbClr val="00B0F0"/>
              </a:solidFill>
              <a:cs typeface="Calibri"/>
            </a:endParaRPr>
          </a:p>
        </p:txBody>
      </p:sp>
      <p:pic>
        <p:nvPicPr>
          <p:cNvPr id="13" name="Content Placeholder 12">
            <a:extLst>
              <a:ext uri="{FF2B5EF4-FFF2-40B4-BE49-F238E27FC236}">
                <a16:creationId xmlns:a16="http://schemas.microsoft.com/office/drawing/2014/main" id="{85B50C8C-2013-2EF7-1C1E-52E114D2E29A}"/>
              </a:ext>
            </a:extLst>
          </p:cNvPr>
          <p:cNvPicPr>
            <a:picLocks noChangeAspect="1"/>
          </p:cNvPicPr>
          <p:nvPr/>
        </p:nvPicPr>
        <p:blipFill>
          <a:blip r:embed="rId3">
            <a:extLst>
              <a:ext uri="{28A0092B-C50C-407E-A947-70E740481C1C}">
                <a14:useLocalDpi xmlns:a14="http://schemas.microsoft.com/office/drawing/2010/main" val="0"/>
              </a:ext>
            </a:extLst>
          </a:blip>
          <a:srcRect t="6835" b="6835"/>
          <a:stretch/>
        </p:blipFill>
        <p:spPr>
          <a:xfrm>
            <a:off x="7006455" y="891016"/>
            <a:ext cx="5188085" cy="596698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424162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unpatched component</a:t>
            </a:r>
            <a:endParaRPr lang="he-IL"/>
          </a:p>
        </p:txBody>
      </p:sp>
      <p:pic>
        <p:nvPicPr>
          <p:cNvPr id="3074" name="Picture 2" descr="Does Anybody Have Any Ideas Stan Marsh GIF - Does Anybody Have Any Ideas Stan Marsh South Park GIFs">
            <a:extLst>
              <a:ext uri="{FF2B5EF4-FFF2-40B4-BE49-F238E27FC236}">
                <a16:creationId xmlns:a16="http://schemas.microsoft.com/office/drawing/2014/main" id="{1077EDF0-A830-4892-B001-929894938A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1199" y="1869786"/>
            <a:ext cx="474345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701366"/>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unpatched component</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lnSpcReduction="10000"/>
          </a:bodyPr>
          <a:lstStyle/>
          <a:p>
            <a:pPr marL="0" indent="0">
              <a:buNone/>
            </a:pPr>
            <a:r>
              <a:rPr lang="en-US" dirty="0"/>
              <a:t>Creating an angular-</a:t>
            </a:r>
            <a:r>
              <a:rPr lang="en-US" dirty="0" err="1"/>
              <a:t>tinymce</a:t>
            </a:r>
            <a:r>
              <a:rPr lang="en-US" dirty="0"/>
              <a:t> by ourselves</a:t>
            </a:r>
          </a:p>
          <a:p>
            <a:pPr marL="0" indent="0">
              <a:buNone/>
            </a:pPr>
            <a:r>
              <a:rPr lang="en-US" dirty="0"/>
              <a:t>Blocking &lt;object&gt;s. What else do we want to block?</a:t>
            </a:r>
          </a:p>
          <a:p>
            <a:pPr marL="0" indent="0">
              <a:buNone/>
            </a:pPr>
            <a:r>
              <a:rPr lang="en-US" dirty="0">
                <a:solidFill>
                  <a:srgbClr val="0070C0"/>
                </a:solidFill>
              </a:rPr>
              <a:t>But we need to support Pdf, Video, SVG!</a:t>
            </a:r>
          </a:p>
          <a:p>
            <a:pPr marL="0" indent="0">
              <a:buNone/>
            </a:pPr>
            <a:r>
              <a:rPr lang="en-US" dirty="0"/>
              <a:t>What now?</a:t>
            </a:r>
          </a:p>
          <a:p>
            <a:pPr marL="0" indent="0">
              <a:buNone/>
            </a:pPr>
            <a:endParaRPr lang="en-US" dirty="0"/>
          </a:p>
          <a:p>
            <a:pPr marL="0" indent="0">
              <a:buNone/>
            </a:pPr>
            <a:endParaRPr lang="en-US" dirty="0"/>
          </a:p>
          <a:p>
            <a:pPr marL="0" indent="0">
              <a:buNone/>
            </a:pPr>
            <a:endParaRPr lang="en-US" dirty="0"/>
          </a:p>
          <a:p>
            <a:pPr marL="0" indent="0">
              <a:buNone/>
            </a:pPr>
            <a:r>
              <a:rPr lang="en-US" dirty="0"/>
              <a:t>	</a:t>
            </a:r>
            <a:endParaRPr lang="en-US" dirty="0">
              <a:solidFill>
                <a:schemeClr val="accent1"/>
              </a:solidFill>
            </a:endParaRPr>
          </a:p>
        </p:txBody>
      </p:sp>
    </p:spTree>
    <p:extLst>
      <p:ext uri="{BB962C8B-B14F-4D97-AF65-F5344CB8AC3E}">
        <p14:creationId xmlns:p14="http://schemas.microsoft.com/office/powerpoint/2010/main" val="3799025535"/>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What’s wrong here?</a:t>
            </a:r>
            <a:endParaRPr lang="he-IL"/>
          </a:p>
        </p:txBody>
      </p:sp>
      <p:sp>
        <p:nvSpPr>
          <p:cNvPr id="5" name="Content Placeholder 4">
            <a:extLst>
              <a:ext uri="{FF2B5EF4-FFF2-40B4-BE49-F238E27FC236}">
                <a16:creationId xmlns:a16="http://schemas.microsoft.com/office/drawing/2014/main" id="{0853A69B-B96C-BF97-1B5E-E8703E08231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D27F251-8BE0-9802-D027-4BE090796C19}"/>
              </a:ext>
            </a:extLst>
          </p:cNvPr>
          <p:cNvPicPr>
            <a:picLocks noChangeAspect="1"/>
          </p:cNvPicPr>
          <p:nvPr/>
        </p:nvPicPr>
        <p:blipFill>
          <a:blip r:embed="rId4"/>
          <a:stretch>
            <a:fillRect/>
          </a:stretch>
        </p:blipFill>
        <p:spPr>
          <a:xfrm>
            <a:off x="556044" y="1972268"/>
            <a:ext cx="11469701" cy="3934374"/>
          </a:xfrm>
          <a:prstGeom prst="rect">
            <a:avLst/>
          </a:prstGeom>
        </p:spPr>
      </p:pic>
    </p:spTree>
    <p:extLst>
      <p:ext uri="{BB962C8B-B14F-4D97-AF65-F5344CB8AC3E}">
        <p14:creationId xmlns:p14="http://schemas.microsoft.com/office/powerpoint/2010/main" val="3522708726"/>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dirty="0">
                <a:solidFill>
                  <a:srgbClr val="0070C0"/>
                </a:solidFill>
              </a:rPr>
              <a:t>P</a:t>
            </a:r>
            <a:r>
              <a:rPr lang="en-US" dirty="0"/>
              <a:t>ermissions</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1B1C635-333B-2CDE-79DB-9127D3446CAE}"/>
                  </a:ext>
                </a:extLst>
              </p14:cNvPr>
              <p14:cNvContentPartPr/>
              <p14:nvPr/>
            </p14:nvContentPartPr>
            <p14:xfrm>
              <a:off x="1120237" y="3219997"/>
              <a:ext cx="169761" cy="151465"/>
            </p14:xfrm>
          </p:contentPart>
        </mc:Choice>
        <mc:Fallback xmlns="">
          <p:pic>
            <p:nvPicPr>
              <p:cNvPr id="2" name="Ink 1">
                <a:extLst>
                  <a:ext uri="{FF2B5EF4-FFF2-40B4-BE49-F238E27FC236}">
                    <a16:creationId xmlns:a16="http://schemas.microsoft.com/office/drawing/2014/main" id="{B1B1C635-333B-2CDE-79DB-9127D3446CAE}"/>
                  </a:ext>
                </a:extLst>
              </p:cNvPr>
              <p:cNvPicPr/>
              <p:nvPr/>
            </p:nvPicPr>
            <p:blipFill>
              <a:blip r:embed="rId4"/>
              <a:stretch>
                <a:fillRect/>
              </a:stretch>
            </p:blipFill>
            <p:spPr>
              <a:xfrm>
                <a:off x="1099736" y="3199490"/>
                <a:ext cx="210763" cy="192479"/>
              </a:xfrm>
              <a:prstGeom prst="rect">
                <a:avLst/>
              </a:prstGeom>
            </p:spPr>
          </p:pic>
        </mc:Fallback>
      </mc:AlternateContent>
    </p:spTree>
    <p:extLst>
      <p:ext uri="{BB962C8B-B14F-4D97-AF65-F5344CB8AC3E}">
        <p14:creationId xmlns:p14="http://schemas.microsoft.com/office/powerpoint/2010/main" val="2478972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Angular Anti-XSS Protection</a:t>
            </a:r>
            <a:endParaRPr lang="he-IL" dirty="0"/>
          </a:p>
        </p:txBody>
      </p:sp>
      <p:sp>
        <p:nvSpPr>
          <p:cNvPr id="5" name="Content Placeholder 4">
            <a:extLst>
              <a:ext uri="{FF2B5EF4-FFF2-40B4-BE49-F238E27FC236}">
                <a16:creationId xmlns:a16="http://schemas.microsoft.com/office/drawing/2014/main" id="{0853A69B-B96C-BF97-1B5E-E8703E082315}"/>
              </a:ext>
            </a:extLst>
          </p:cNvPr>
          <p:cNvSpPr>
            <a:spLocks noGrp="1"/>
          </p:cNvSpPr>
          <p:nvPr>
            <p:ph idx="1"/>
          </p:nvPr>
        </p:nvSpPr>
        <p:spPr/>
        <p:txBody>
          <a:bodyPr/>
          <a:lstStyle/>
          <a:p>
            <a:r>
              <a:rPr lang="en-US" dirty="0"/>
              <a:t>Angular is easy to use securely!</a:t>
            </a:r>
          </a:p>
          <a:p>
            <a:pPr marL="457200" lvl="1" indent="0">
              <a:buNone/>
            </a:pPr>
            <a:r>
              <a:rPr lang="en-US" dirty="0"/>
              <a:t>If we don’t muck it up</a:t>
            </a:r>
          </a:p>
          <a:p>
            <a:r>
              <a:rPr lang="en-US" dirty="0"/>
              <a:t>Today it’s objects</a:t>
            </a:r>
            <a:r>
              <a:rPr lang="he-IL" dirty="0"/>
              <a:t> </a:t>
            </a:r>
            <a:r>
              <a:rPr lang="en-US" dirty="0"/>
              <a:t>and mutation XSS, tomorrow another issue.</a:t>
            </a:r>
          </a:p>
          <a:p>
            <a:r>
              <a:rPr lang="en-US" dirty="0"/>
              <a:t>Don’t cancel the easy to use securely</a:t>
            </a:r>
            <a:r>
              <a:rPr lang="en-US" b="1" dirty="0"/>
              <a:t> </a:t>
            </a:r>
            <a:r>
              <a:rPr lang="en-US" dirty="0"/>
              <a:t>feature of Angular</a:t>
            </a:r>
          </a:p>
          <a:p>
            <a:r>
              <a:rPr lang="en-US" dirty="0"/>
              <a:t>Don’t use </a:t>
            </a:r>
            <a:r>
              <a:rPr lang="en-US" i="1" dirty="0" err="1"/>
              <a:t>bypassSecurity</a:t>
            </a:r>
            <a:r>
              <a:rPr lang="en-US" i="1" dirty="0"/>
              <a:t> </a:t>
            </a:r>
            <a:r>
              <a:rPr lang="en-US" dirty="0"/>
              <a:t>methods!</a:t>
            </a:r>
          </a:p>
        </p:txBody>
      </p:sp>
    </p:spTree>
    <p:extLst>
      <p:ext uri="{BB962C8B-B14F-4D97-AF65-F5344CB8AC3E}">
        <p14:creationId xmlns:p14="http://schemas.microsoft.com/office/powerpoint/2010/main" val="3490069769"/>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Angular Anti-XSS Protection</a:t>
            </a:r>
            <a:endParaRPr lang="he-IL" dirty="0"/>
          </a:p>
        </p:txBody>
      </p:sp>
      <p:pic>
        <p:nvPicPr>
          <p:cNvPr id="3" name="Graphic 2" descr="Programmer female with solid fill">
            <a:extLst>
              <a:ext uri="{FF2B5EF4-FFF2-40B4-BE49-F238E27FC236}">
                <a16:creationId xmlns:a16="http://schemas.microsoft.com/office/drawing/2014/main" id="{AD4BFB8F-D43B-1598-57CA-E47D84B43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7120" y="5943600"/>
            <a:ext cx="914400" cy="914400"/>
          </a:xfrm>
          <a:prstGeom prst="rect">
            <a:avLst/>
          </a:prstGeom>
        </p:spPr>
      </p:pic>
      <p:pic>
        <p:nvPicPr>
          <p:cNvPr id="20" name="Picture 19">
            <a:extLst>
              <a:ext uri="{FF2B5EF4-FFF2-40B4-BE49-F238E27FC236}">
                <a16:creationId xmlns:a16="http://schemas.microsoft.com/office/drawing/2014/main" id="{D3A3329F-915E-5258-C329-BBFFA4035619}"/>
              </a:ext>
            </a:extLst>
          </p:cNvPr>
          <p:cNvPicPr>
            <a:picLocks noChangeAspect="1"/>
          </p:cNvPicPr>
          <p:nvPr/>
        </p:nvPicPr>
        <p:blipFill>
          <a:blip r:embed="rId6"/>
          <a:stretch>
            <a:fillRect/>
          </a:stretch>
        </p:blipFill>
        <p:spPr>
          <a:xfrm>
            <a:off x="649224" y="2011680"/>
            <a:ext cx="10755226" cy="2838846"/>
          </a:xfrm>
          <a:prstGeom prst="rect">
            <a:avLst/>
          </a:prstGeom>
        </p:spPr>
      </p:pic>
      <p:cxnSp>
        <p:nvCxnSpPr>
          <p:cNvPr id="5" name="Straight Connector 4">
            <a:extLst>
              <a:ext uri="{FF2B5EF4-FFF2-40B4-BE49-F238E27FC236}">
                <a16:creationId xmlns:a16="http://schemas.microsoft.com/office/drawing/2014/main" id="{053A6827-70E7-261D-CA73-663D1F9CA983}"/>
              </a:ext>
            </a:extLst>
          </p:cNvPr>
          <p:cNvCxnSpPr/>
          <p:nvPr/>
        </p:nvCxnSpPr>
        <p:spPr>
          <a:xfrm>
            <a:off x="1621536" y="1670304"/>
            <a:ext cx="8839200" cy="3742944"/>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0462555-F8BA-66EE-7AC7-7685DB610D4B}"/>
              </a:ext>
            </a:extLst>
          </p:cNvPr>
          <p:cNvCxnSpPr/>
          <p:nvPr/>
        </p:nvCxnSpPr>
        <p:spPr>
          <a:xfrm flipV="1">
            <a:off x="902208" y="1802461"/>
            <a:ext cx="8363712" cy="3891203"/>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648052"/>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Angular Anti-XSS Protection</a:t>
            </a:r>
            <a:endParaRPr lang="he-IL" dirty="0"/>
          </a:p>
        </p:txBody>
      </p:sp>
      <p:pic>
        <p:nvPicPr>
          <p:cNvPr id="3" name="Graphic 2" descr="Programmer female with solid fill">
            <a:extLst>
              <a:ext uri="{FF2B5EF4-FFF2-40B4-BE49-F238E27FC236}">
                <a16:creationId xmlns:a16="http://schemas.microsoft.com/office/drawing/2014/main" id="{AD4BFB8F-D43B-1598-57CA-E47D84B43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7120" y="5943600"/>
            <a:ext cx="914400" cy="914400"/>
          </a:xfrm>
          <a:prstGeom prst="rect">
            <a:avLst/>
          </a:prstGeom>
        </p:spPr>
      </p:pic>
      <p:pic>
        <p:nvPicPr>
          <p:cNvPr id="16" name="Picture 15">
            <a:extLst>
              <a:ext uri="{FF2B5EF4-FFF2-40B4-BE49-F238E27FC236}">
                <a16:creationId xmlns:a16="http://schemas.microsoft.com/office/drawing/2014/main" id="{3CAA5883-3F1C-9F4B-7B79-24E7BB0E5C55}"/>
              </a:ext>
            </a:extLst>
          </p:cNvPr>
          <p:cNvPicPr>
            <a:picLocks noChangeAspect="1"/>
          </p:cNvPicPr>
          <p:nvPr/>
        </p:nvPicPr>
        <p:blipFill>
          <a:blip r:embed="rId6"/>
          <a:stretch>
            <a:fillRect/>
          </a:stretch>
        </p:blipFill>
        <p:spPr>
          <a:xfrm>
            <a:off x="648393" y="2011680"/>
            <a:ext cx="10793331" cy="2838846"/>
          </a:xfrm>
          <a:prstGeom prst="rect">
            <a:avLst/>
          </a:prstGeom>
        </p:spPr>
      </p:pic>
    </p:spTree>
    <p:extLst>
      <p:ext uri="{BB962C8B-B14F-4D97-AF65-F5344CB8AC3E}">
        <p14:creationId xmlns:p14="http://schemas.microsoft.com/office/powerpoint/2010/main" val="2917881069"/>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Angular Anti-XSS Protection</a:t>
            </a:r>
            <a:endParaRPr lang="he-IL" dirty="0"/>
          </a:p>
        </p:txBody>
      </p:sp>
      <p:sp>
        <p:nvSpPr>
          <p:cNvPr id="5" name="Content Placeholder 4">
            <a:extLst>
              <a:ext uri="{FF2B5EF4-FFF2-40B4-BE49-F238E27FC236}">
                <a16:creationId xmlns:a16="http://schemas.microsoft.com/office/drawing/2014/main" id="{0853A69B-B96C-BF97-1B5E-E8703E082315}"/>
              </a:ext>
            </a:extLst>
          </p:cNvPr>
          <p:cNvSpPr>
            <a:spLocks noGrp="1"/>
          </p:cNvSpPr>
          <p:nvPr>
            <p:ph idx="1"/>
          </p:nvPr>
        </p:nvSpPr>
        <p:spPr/>
        <p:txBody>
          <a:bodyPr/>
          <a:lstStyle/>
          <a:p>
            <a:r>
              <a:rPr lang="en-US" dirty="0"/>
              <a:t>It’s Easy to Implement protection!</a:t>
            </a:r>
          </a:p>
          <a:p>
            <a:pPr lvl="1"/>
            <a:r>
              <a:rPr lang="en-US" dirty="0"/>
              <a:t>Cancel the bypass method</a:t>
            </a:r>
          </a:p>
          <a:p>
            <a:pPr lvl="1"/>
            <a:endParaRPr lang="en-US" dirty="0"/>
          </a:p>
          <a:p>
            <a:r>
              <a:rPr lang="en-US" dirty="0"/>
              <a:t>What else can we do?</a:t>
            </a:r>
          </a:p>
          <a:p>
            <a:pPr lvl="1"/>
            <a:r>
              <a:rPr lang="en-US" dirty="0"/>
              <a:t>Fix the cookie</a:t>
            </a:r>
          </a:p>
          <a:p>
            <a:pPr lvl="1"/>
            <a:endParaRPr lang="en-US" dirty="0"/>
          </a:p>
        </p:txBody>
      </p:sp>
      <p:pic>
        <p:nvPicPr>
          <p:cNvPr id="3" name="Graphic 2" descr="Programmer female with solid fill">
            <a:extLst>
              <a:ext uri="{FF2B5EF4-FFF2-40B4-BE49-F238E27FC236}">
                <a16:creationId xmlns:a16="http://schemas.microsoft.com/office/drawing/2014/main" id="{AD4BFB8F-D43B-1598-57CA-E47D84B43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7120" y="5943600"/>
            <a:ext cx="914400" cy="914400"/>
          </a:xfrm>
          <a:prstGeom prst="rect">
            <a:avLst/>
          </a:prstGeom>
        </p:spPr>
      </p:pic>
    </p:spTree>
    <p:extLst>
      <p:ext uri="{BB962C8B-B14F-4D97-AF65-F5344CB8AC3E}">
        <p14:creationId xmlns:p14="http://schemas.microsoft.com/office/powerpoint/2010/main" val="34576672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Dealing with Cookies, what is wrong here?</a:t>
            </a:r>
            <a:endParaRPr lang="he-IL" dirty="0"/>
          </a:p>
        </p:txBody>
      </p:sp>
      <p:sp>
        <p:nvSpPr>
          <p:cNvPr id="6" name="Content Placeholder 5">
            <a:extLst>
              <a:ext uri="{FF2B5EF4-FFF2-40B4-BE49-F238E27FC236}">
                <a16:creationId xmlns:a16="http://schemas.microsoft.com/office/drawing/2014/main" id="{A88E3ECD-0E04-C20A-95F4-5985A42372D0}"/>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54D204B4-2E56-6247-9A60-70C57B210047}"/>
              </a:ext>
            </a:extLst>
          </p:cNvPr>
          <p:cNvPicPr>
            <a:picLocks noChangeAspect="1"/>
          </p:cNvPicPr>
          <p:nvPr/>
        </p:nvPicPr>
        <p:blipFill>
          <a:blip r:embed="rId4"/>
          <a:stretch>
            <a:fillRect/>
          </a:stretch>
        </p:blipFill>
        <p:spPr>
          <a:xfrm>
            <a:off x="648393" y="2015384"/>
            <a:ext cx="11793596" cy="914528"/>
          </a:xfrm>
          <a:prstGeom prst="rect">
            <a:avLst/>
          </a:prstGeom>
        </p:spPr>
      </p:pic>
      <p:pic>
        <p:nvPicPr>
          <p:cNvPr id="5" name="Picture 4">
            <a:extLst>
              <a:ext uri="{FF2B5EF4-FFF2-40B4-BE49-F238E27FC236}">
                <a16:creationId xmlns:a16="http://schemas.microsoft.com/office/drawing/2014/main" id="{3DECD203-784F-0419-2BD9-98CE702109DE}"/>
              </a:ext>
            </a:extLst>
          </p:cNvPr>
          <p:cNvPicPr>
            <a:picLocks noChangeAspect="1"/>
          </p:cNvPicPr>
          <p:nvPr/>
        </p:nvPicPr>
        <p:blipFill>
          <a:blip r:embed="rId5"/>
          <a:stretch>
            <a:fillRect/>
          </a:stretch>
        </p:blipFill>
        <p:spPr>
          <a:xfrm>
            <a:off x="648393" y="3429000"/>
            <a:ext cx="12192000" cy="2006663"/>
          </a:xfrm>
          <a:prstGeom prst="rect">
            <a:avLst/>
          </a:prstGeom>
          <a:ln w="25400">
            <a:solidFill>
              <a:schemeClr val="accent1"/>
            </a:solidFill>
          </a:ln>
        </p:spPr>
      </p:pic>
    </p:spTree>
    <p:extLst>
      <p:ext uri="{BB962C8B-B14F-4D97-AF65-F5344CB8AC3E}">
        <p14:creationId xmlns:p14="http://schemas.microsoft.com/office/powerpoint/2010/main" val="3110754678"/>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dirty="0">
                <a:solidFill>
                  <a:srgbClr val="0070C0"/>
                </a:solidFill>
              </a:rPr>
              <a:t>P</a:t>
            </a:r>
            <a:r>
              <a:rPr lang="en-US" dirty="0"/>
              <a:t>ermissions</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6F627B6-8A87-5108-3BDC-1C6403874CF3}"/>
                  </a:ext>
                </a:extLst>
              </p14:cNvPr>
              <p14:cNvContentPartPr/>
              <p14:nvPr/>
            </p14:nvContentPartPr>
            <p14:xfrm>
              <a:off x="2949034" y="1939651"/>
              <a:ext cx="169761" cy="151465"/>
            </p14:xfrm>
          </p:contentPart>
        </mc:Choice>
        <mc:Fallback xmlns="">
          <p:pic>
            <p:nvPicPr>
              <p:cNvPr id="2" name="Ink 1">
                <a:extLst>
                  <a:ext uri="{FF2B5EF4-FFF2-40B4-BE49-F238E27FC236}">
                    <a16:creationId xmlns:a16="http://schemas.microsoft.com/office/drawing/2014/main" id="{96F627B6-8A87-5108-3BDC-1C6403874CF3}"/>
                  </a:ext>
                </a:extLst>
              </p:cNvPr>
              <p:cNvPicPr/>
              <p:nvPr/>
            </p:nvPicPr>
            <p:blipFill>
              <a:blip r:embed="rId4"/>
              <a:stretch>
                <a:fillRect/>
              </a:stretch>
            </p:blipFill>
            <p:spPr>
              <a:xfrm>
                <a:off x="2928533" y="1919144"/>
                <a:ext cx="210763" cy="19247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8946027-6961-1533-9C63-FA856A49205F}"/>
                  </a:ext>
                </a:extLst>
              </p14:cNvPr>
              <p14:cNvContentPartPr/>
              <p14:nvPr/>
            </p14:nvContentPartPr>
            <p14:xfrm>
              <a:off x="478632" y="5906642"/>
              <a:ext cx="169761" cy="151465"/>
            </p14:xfrm>
          </p:contentPart>
        </mc:Choice>
        <mc:Fallback xmlns="">
          <p:pic>
            <p:nvPicPr>
              <p:cNvPr id="5" name="Ink 4">
                <a:extLst>
                  <a:ext uri="{FF2B5EF4-FFF2-40B4-BE49-F238E27FC236}">
                    <a16:creationId xmlns:a16="http://schemas.microsoft.com/office/drawing/2014/main" id="{08946027-6961-1533-9C63-FA856A49205F}"/>
                  </a:ext>
                </a:extLst>
              </p:cNvPr>
              <p:cNvPicPr/>
              <p:nvPr/>
            </p:nvPicPr>
            <p:blipFill>
              <a:blip r:embed="rId4"/>
              <a:stretch>
                <a:fillRect/>
              </a:stretch>
            </p:blipFill>
            <p:spPr>
              <a:xfrm>
                <a:off x="458131" y="5886135"/>
                <a:ext cx="210763" cy="192479"/>
              </a:xfrm>
              <a:prstGeom prst="rect">
                <a:avLst/>
              </a:prstGeom>
            </p:spPr>
          </p:pic>
        </mc:Fallback>
      </mc:AlternateContent>
    </p:spTree>
    <p:extLst>
      <p:ext uri="{BB962C8B-B14F-4D97-AF65-F5344CB8AC3E}">
        <p14:creationId xmlns:p14="http://schemas.microsoft.com/office/powerpoint/2010/main" val="3173829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a:t>This is a Secure Programming Workshop</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lstStyle/>
          <a:p>
            <a:pPr marL="0" indent="0">
              <a:buNone/>
            </a:pPr>
            <a:r>
              <a:rPr lang="en-US" dirty="0"/>
              <a:t>It’s a </a:t>
            </a:r>
            <a:r>
              <a:rPr lang="en-US" b="1" dirty="0"/>
              <a:t>mindset</a:t>
            </a:r>
            <a:endParaRPr lang="en-US" dirty="0"/>
          </a:p>
          <a:p>
            <a:pPr marL="0" indent="0">
              <a:buNone/>
            </a:pPr>
            <a:r>
              <a:rPr lang="en-US" dirty="0"/>
              <a:t>Can be applied to any programming language</a:t>
            </a:r>
          </a:p>
          <a:p>
            <a:pPr marL="0" indent="0">
              <a:buNone/>
            </a:pPr>
            <a:r>
              <a:rPr lang="en-US" dirty="0"/>
              <a:t>Programming, nothing more.</a:t>
            </a:r>
          </a:p>
          <a:p>
            <a:pPr marL="0" indent="0">
              <a:buNone/>
            </a:pPr>
            <a:r>
              <a:rPr lang="en-US" dirty="0"/>
              <a:t>Not SDLC, Secure By design, Threat modeling etc.</a:t>
            </a:r>
          </a:p>
        </p:txBody>
      </p:sp>
    </p:spTree>
    <p:extLst>
      <p:ext uri="{BB962C8B-B14F-4D97-AF65-F5344CB8AC3E}">
        <p14:creationId xmlns:p14="http://schemas.microsoft.com/office/powerpoint/2010/main" val="2379746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Cookie Security Features</a:t>
            </a:r>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u="sng" dirty="0" err="1"/>
              <a:t>HttpOnly</a:t>
            </a:r>
            <a:r>
              <a:rPr lang="en-US" u="sng" dirty="0"/>
              <a:t>: </a:t>
            </a:r>
          </a:p>
          <a:p>
            <a:pPr marL="0" indent="0">
              <a:buNone/>
            </a:pPr>
            <a:r>
              <a:rPr lang="en-US" dirty="0"/>
              <a:t>Does not allow the cookie to be accessed via JavaScript. This means that even if a malicious script runs on the client side, it cannot read from or tamper with that cookie.</a:t>
            </a:r>
            <a:endParaRPr lang="en-US" dirty="0">
              <a:solidFill>
                <a:schemeClr val="accent1"/>
              </a:solidFill>
            </a:endParaRPr>
          </a:p>
        </p:txBody>
      </p:sp>
    </p:spTree>
    <p:extLst>
      <p:ext uri="{BB962C8B-B14F-4D97-AF65-F5344CB8AC3E}">
        <p14:creationId xmlns:p14="http://schemas.microsoft.com/office/powerpoint/2010/main" val="39018449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Cookie Security Features</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u="sng" dirty="0"/>
              <a:t>Secure: </a:t>
            </a:r>
            <a:br>
              <a:rPr lang="en-US" u="sng" dirty="0"/>
            </a:br>
            <a:r>
              <a:rPr lang="en-US" dirty="0"/>
              <a:t>Ensures the cookie is sent only over secure channels, namely HTTPS. This attribute is used to enhance the security of the cookie by instructing browsers to only transmit the cookie when a connection is secure, thus protecting it from being exposed over non-secure HTTP connections where it could be intercepted by attackers.</a:t>
            </a:r>
          </a:p>
        </p:txBody>
      </p:sp>
    </p:spTree>
    <p:extLst>
      <p:ext uri="{BB962C8B-B14F-4D97-AF65-F5344CB8AC3E}">
        <p14:creationId xmlns:p14="http://schemas.microsoft.com/office/powerpoint/2010/main" val="300162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Cookie Security Features</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u="sng" dirty="0" err="1"/>
              <a:t>SameSite</a:t>
            </a:r>
            <a:r>
              <a:rPr lang="en-US" u="sng" dirty="0"/>
              <a:t>: </a:t>
            </a:r>
            <a:br>
              <a:rPr lang="en-US" u="sng" dirty="0"/>
            </a:br>
            <a:r>
              <a:rPr lang="en-US" b="1" dirty="0"/>
              <a:t>Strict</a:t>
            </a:r>
            <a:r>
              <a:rPr lang="en-US" dirty="0"/>
              <a:t>: Send the cookie only if the user is navigating within the website origin bounds</a:t>
            </a:r>
          </a:p>
          <a:p>
            <a:pPr marL="0" indent="0">
              <a:buNone/>
            </a:pPr>
            <a:endParaRPr lang="en-US" dirty="0"/>
          </a:p>
          <a:p>
            <a:pPr marL="0" indent="0">
              <a:buNone/>
            </a:pPr>
            <a:r>
              <a:rPr lang="en-US" b="1" dirty="0"/>
              <a:t>Lax</a:t>
            </a:r>
            <a:r>
              <a:rPr lang="en-US" dirty="0"/>
              <a:t>: Cookies are not sent on normal cross-site </a:t>
            </a:r>
            <a:r>
              <a:rPr lang="en-US" dirty="0" err="1"/>
              <a:t>subrequests</a:t>
            </a:r>
            <a:r>
              <a:rPr lang="en-US" dirty="0"/>
              <a:t> ( i.e., Load images/frames into a third-party site), but are sent when a user is navigating away from the origin site (i.e., Following a link).</a:t>
            </a:r>
          </a:p>
        </p:txBody>
      </p:sp>
    </p:spTree>
    <p:extLst>
      <p:ext uri="{BB962C8B-B14F-4D97-AF65-F5344CB8AC3E}">
        <p14:creationId xmlns:p14="http://schemas.microsoft.com/office/powerpoint/2010/main" val="2019811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Cookies, what is missing here?</a:t>
            </a:r>
            <a:endParaRPr lang="he-IL"/>
          </a:p>
        </p:txBody>
      </p:sp>
      <p:pic>
        <p:nvPicPr>
          <p:cNvPr id="3" name="Graphic 2" descr="Programmer female with solid fill">
            <a:extLst>
              <a:ext uri="{FF2B5EF4-FFF2-40B4-BE49-F238E27FC236}">
                <a16:creationId xmlns:a16="http://schemas.microsoft.com/office/drawing/2014/main" id="{AD4BFB8F-D43B-1598-57CA-E47D84B43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7120" y="5943600"/>
            <a:ext cx="914400" cy="914400"/>
          </a:xfrm>
          <a:prstGeom prst="rect">
            <a:avLst/>
          </a:prstGeom>
        </p:spPr>
      </p:pic>
      <p:sp>
        <p:nvSpPr>
          <p:cNvPr id="6" name="Content Placeholder 5">
            <a:extLst>
              <a:ext uri="{FF2B5EF4-FFF2-40B4-BE49-F238E27FC236}">
                <a16:creationId xmlns:a16="http://schemas.microsoft.com/office/drawing/2014/main" id="{A88E3ECD-0E04-C20A-95F4-5985A42372D0}"/>
              </a:ext>
            </a:extLst>
          </p:cNvPr>
          <p:cNvSpPr>
            <a:spLocks noGrp="1"/>
          </p:cNvSpPr>
          <p:nvPr>
            <p:ph idx="1"/>
          </p:nvPr>
        </p:nvSpPr>
        <p:spPr/>
        <p:txBody>
          <a:bodyPr/>
          <a:lstStyle/>
          <a:p>
            <a:r>
              <a:rPr lang="en-US"/>
              <a:t>Send the cookie  from the server side (Controller for example)</a:t>
            </a:r>
          </a:p>
        </p:txBody>
      </p:sp>
      <p:pic>
        <p:nvPicPr>
          <p:cNvPr id="5" name="Picture 4">
            <a:extLst>
              <a:ext uri="{FF2B5EF4-FFF2-40B4-BE49-F238E27FC236}">
                <a16:creationId xmlns:a16="http://schemas.microsoft.com/office/drawing/2014/main" id="{DC185E11-CB70-F6BD-3AB4-CC195A979E5F}"/>
              </a:ext>
            </a:extLst>
          </p:cNvPr>
          <p:cNvPicPr>
            <a:picLocks noChangeAspect="1"/>
          </p:cNvPicPr>
          <p:nvPr/>
        </p:nvPicPr>
        <p:blipFill>
          <a:blip r:embed="rId6"/>
          <a:stretch>
            <a:fillRect/>
          </a:stretch>
        </p:blipFill>
        <p:spPr>
          <a:xfrm>
            <a:off x="3438144" y="2998654"/>
            <a:ext cx="8449057" cy="2920180"/>
          </a:xfrm>
          <a:prstGeom prst="rect">
            <a:avLst/>
          </a:prstGeom>
          <a:ln w="25400">
            <a:solidFill>
              <a:srgbClr val="0070C0"/>
            </a:solidFill>
          </a:ln>
        </p:spPr>
      </p:pic>
    </p:spTree>
    <p:extLst>
      <p:ext uri="{BB962C8B-B14F-4D97-AF65-F5344CB8AC3E}">
        <p14:creationId xmlns:p14="http://schemas.microsoft.com/office/powerpoint/2010/main" val="3918001854"/>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Secure Cookies as Default</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dirty="0"/>
              <a:t>When do we want? </a:t>
            </a:r>
          </a:p>
          <a:p>
            <a:pPr marL="0" indent="0">
              <a:buNone/>
            </a:pPr>
            <a:r>
              <a:rPr lang="en-US" dirty="0"/>
              <a:t>	</a:t>
            </a:r>
            <a:r>
              <a:rPr lang="en-US" dirty="0" err="1"/>
              <a:t>httponly</a:t>
            </a:r>
            <a:br>
              <a:rPr lang="en-US" dirty="0"/>
            </a:br>
            <a:r>
              <a:rPr lang="en-US" dirty="0"/>
              <a:t>	secure</a:t>
            </a:r>
            <a:br>
              <a:rPr lang="en-US" dirty="0"/>
            </a:br>
            <a:r>
              <a:rPr lang="en-US" dirty="0"/>
              <a:t>	</a:t>
            </a:r>
            <a:r>
              <a:rPr lang="en-US" dirty="0" err="1"/>
              <a:t>samesite</a:t>
            </a:r>
            <a:r>
              <a:rPr lang="en-US" dirty="0"/>
              <a:t> = strict</a:t>
            </a:r>
          </a:p>
          <a:p>
            <a:pPr marL="0" indent="0">
              <a:buNone/>
            </a:pPr>
            <a:r>
              <a:rPr lang="en-US" dirty="0"/>
              <a:t>For which cookies?</a:t>
            </a:r>
          </a:p>
          <a:p>
            <a:pPr marL="457200" lvl="1" indent="0">
              <a:buNone/>
            </a:pPr>
            <a:r>
              <a:rPr lang="en-US" dirty="0"/>
              <a:t>All of them!</a:t>
            </a:r>
          </a:p>
          <a:p>
            <a:pPr marL="0" indent="0">
              <a:buNone/>
            </a:pPr>
            <a:endParaRPr lang="en-US" dirty="0"/>
          </a:p>
        </p:txBody>
      </p:sp>
    </p:spTree>
    <p:extLst>
      <p:ext uri="{BB962C8B-B14F-4D97-AF65-F5344CB8AC3E}">
        <p14:creationId xmlns:p14="http://schemas.microsoft.com/office/powerpoint/2010/main" val="2443871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dirty="0">
                <a:solidFill>
                  <a:srgbClr val="0070C0"/>
                </a:solidFill>
              </a:rPr>
              <a:t>P</a:t>
            </a:r>
            <a:r>
              <a:rPr lang="en-US" dirty="0"/>
              <a:t>ermissions</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1B1C635-333B-2CDE-79DB-9127D3446CAE}"/>
                  </a:ext>
                </a:extLst>
              </p14:cNvPr>
              <p14:cNvContentPartPr/>
              <p14:nvPr/>
            </p14:nvContentPartPr>
            <p14:xfrm>
              <a:off x="1120237" y="3219997"/>
              <a:ext cx="169761" cy="151465"/>
            </p14:xfrm>
          </p:contentPart>
        </mc:Choice>
        <mc:Fallback xmlns="">
          <p:pic>
            <p:nvPicPr>
              <p:cNvPr id="2" name="Ink 1">
                <a:extLst>
                  <a:ext uri="{FF2B5EF4-FFF2-40B4-BE49-F238E27FC236}">
                    <a16:creationId xmlns:a16="http://schemas.microsoft.com/office/drawing/2014/main" id="{B1B1C635-333B-2CDE-79DB-9127D3446CAE}"/>
                  </a:ext>
                </a:extLst>
              </p:cNvPr>
              <p:cNvPicPr/>
              <p:nvPr/>
            </p:nvPicPr>
            <p:blipFill>
              <a:blip r:embed="rId4"/>
              <a:stretch>
                <a:fillRect/>
              </a:stretch>
            </p:blipFill>
            <p:spPr>
              <a:xfrm>
                <a:off x="1099736" y="3199490"/>
                <a:ext cx="210763" cy="192479"/>
              </a:xfrm>
              <a:prstGeom prst="rect">
                <a:avLst/>
              </a:prstGeom>
            </p:spPr>
          </p:pic>
        </mc:Fallback>
      </mc:AlternateContent>
    </p:spTree>
    <p:extLst>
      <p:ext uri="{BB962C8B-B14F-4D97-AF65-F5344CB8AC3E}">
        <p14:creationId xmlns:p14="http://schemas.microsoft.com/office/powerpoint/2010/main" val="3365197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Secure Cookies as Default</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xfrm>
            <a:off x="648393" y="2015384"/>
            <a:ext cx="11305291" cy="4526818"/>
          </a:xfrm>
        </p:spPr>
        <p:txBody>
          <a:bodyPr>
            <a:normAutofit/>
          </a:bodyPr>
          <a:lstStyle/>
          <a:p>
            <a:pPr marL="0" indent="0">
              <a:buNone/>
            </a:pPr>
            <a:endParaRPr lang="en-US" dirty="0"/>
          </a:p>
        </p:txBody>
      </p:sp>
      <p:pic>
        <p:nvPicPr>
          <p:cNvPr id="5" name="Picture 4">
            <a:extLst>
              <a:ext uri="{FF2B5EF4-FFF2-40B4-BE49-F238E27FC236}">
                <a16:creationId xmlns:a16="http://schemas.microsoft.com/office/drawing/2014/main" id="{CF60E232-814B-E7EB-15B0-2792FE26AC4B}"/>
              </a:ext>
            </a:extLst>
          </p:cNvPr>
          <p:cNvPicPr>
            <a:picLocks noChangeAspect="1"/>
          </p:cNvPicPr>
          <p:nvPr/>
        </p:nvPicPr>
        <p:blipFill>
          <a:blip r:embed="rId3"/>
          <a:stretch>
            <a:fillRect/>
          </a:stretch>
        </p:blipFill>
        <p:spPr>
          <a:xfrm>
            <a:off x="730898" y="1943675"/>
            <a:ext cx="11071461" cy="4057114"/>
          </a:xfrm>
          <a:prstGeom prst="rect">
            <a:avLst/>
          </a:prstGeom>
        </p:spPr>
      </p:pic>
    </p:spTree>
    <p:extLst>
      <p:ext uri="{BB962C8B-B14F-4D97-AF65-F5344CB8AC3E}">
        <p14:creationId xmlns:p14="http://schemas.microsoft.com/office/powerpoint/2010/main" val="188621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p:txBody>
          <a:bodyPr>
            <a:normAutofit fontScale="90000"/>
          </a:bodyPr>
          <a:lstStyle/>
          <a:p>
            <a:r>
              <a:rPr lang="en-US" sz="8000" b="1" dirty="0">
                <a:solidFill>
                  <a:srgbClr val="0070C0"/>
                </a:solidFill>
                <a:effectLst>
                  <a:outerShdw blurRad="38100" dist="38100" dir="2700000" algn="tl">
                    <a:srgbClr val="000000">
                      <a:alpha val="43137"/>
                    </a:srgbClr>
                  </a:outerShdw>
                </a:effectLst>
              </a:rPr>
              <a:t>Part 2:</a:t>
            </a:r>
            <a:br>
              <a:rPr lang="en-US" sz="8000" b="1" dirty="0">
                <a:solidFill>
                  <a:srgbClr val="0070C0"/>
                </a:solidFill>
                <a:effectLst>
                  <a:outerShdw blurRad="38100" dist="38100" dir="2700000" algn="tl">
                    <a:srgbClr val="000000">
                      <a:alpha val="43137"/>
                    </a:srgbClr>
                  </a:outerShdw>
                </a:effectLst>
              </a:rPr>
            </a:br>
            <a:r>
              <a:rPr lang="en-US" sz="8000" b="1" dirty="0">
                <a:solidFill>
                  <a:srgbClr val="0070C0"/>
                </a:solidFill>
                <a:effectLst>
                  <a:outerShdw blurRad="38100" dist="38100" dir="2700000" algn="tl">
                    <a:srgbClr val="000000">
                      <a:alpha val="43137"/>
                    </a:srgbClr>
                  </a:outerShdw>
                </a:effectLst>
              </a:rPr>
              <a:t>Attacking and Defending Angular 17 – Secrets Leak</a:t>
            </a:r>
            <a:br>
              <a:rPr lang="en-US" sz="8000" b="1" dirty="0">
                <a:solidFill>
                  <a:srgbClr val="0070C0"/>
                </a:solidFill>
                <a:effectLst>
                  <a:outerShdw blurRad="38100" dist="38100" dir="2700000" algn="tl">
                    <a:srgbClr val="000000">
                      <a:alpha val="43137"/>
                    </a:srgbClr>
                  </a:outerShdw>
                </a:effectLst>
              </a:rPr>
            </a:br>
            <a:endParaRPr lang="he-IL" sz="8000" dirty="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2646443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Exposing Secrets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a:t>Can you spot a secret in the code?</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acker - Free security icons">
            <a:extLst>
              <a:ext uri="{FF2B5EF4-FFF2-40B4-BE49-F238E27FC236}">
                <a16:creationId xmlns:a16="http://schemas.microsoft.com/office/drawing/2014/main" id="{608798CE-B262-27D6-825D-83C48F8B5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91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Exposing Secrets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a:t>Can you spot a secret in the code?</a:t>
            </a:r>
          </a:p>
        </p:txBody>
      </p:sp>
      <p:pic>
        <p:nvPicPr>
          <p:cNvPr id="6" name="Picture 5" descr="A person with long red hair&#10;&#10;Description automatically generated">
            <a:extLst>
              <a:ext uri="{FF2B5EF4-FFF2-40B4-BE49-F238E27FC236}">
                <a16:creationId xmlns:a16="http://schemas.microsoft.com/office/drawing/2014/main" id="{0085B254-0D2D-FCDC-48D5-0D7EAB55D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7" name="Picture 6">
            <a:extLst>
              <a:ext uri="{FF2B5EF4-FFF2-40B4-BE49-F238E27FC236}">
                <a16:creationId xmlns:a16="http://schemas.microsoft.com/office/drawing/2014/main" id="{D7C77F1E-83B5-1F4E-8CF2-236AD0FC53DE}"/>
              </a:ext>
            </a:extLst>
          </p:cNvPr>
          <p:cNvPicPr>
            <a:picLocks noChangeAspect="1"/>
          </p:cNvPicPr>
          <p:nvPr/>
        </p:nvPicPr>
        <p:blipFill>
          <a:blip r:embed="rId4"/>
          <a:stretch>
            <a:fillRect/>
          </a:stretch>
        </p:blipFill>
        <p:spPr>
          <a:xfrm>
            <a:off x="0" y="2949515"/>
            <a:ext cx="12192000" cy="2628325"/>
          </a:xfrm>
          <a:prstGeom prst="rect">
            <a:avLst/>
          </a:prstGeom>
        </p:spPr>
      </p:pic>
    </p:spTree>
    <p:extLst>
      <p:ext uri="{BB962C8B-B14F-4D97-AF65-F5344CB8AC3E}">
        <p14:creationId xmlns:p14="http://schemas.microsoft.com/office/powerpoint/2010/main" val="188122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a:t>What is Secure Programming?</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a:t>Programming that leads to </a:t>
            </a:r>
            <a:r>
              <a:rPr lang="en-US" b="1" i="1"/>
              <a:t>less</a:t>
            </a:r>
            <a:r>
              <a:rPr lang="en-US"/>
              <a:t> Security Bugs</a:t>
            </a:r>
          </a:p>
          <a:p>
            <a:pPr marL="0" indent="0">
              <a:buNone/>
            </a:pPr>
            <a:r>
              <a:rPr lang="en-US" b="1"/>
              <a:t>Less</a:t>
            </a:r>
            <a:r>
              <a:rPr lang="en-US"/>
              <a:t> security vulnerabilities.</a:t>
            </a:r>
          </a:p>
          <a:p>
            <a:pPr marL="0" indent="0">
              <a:buNone/>
            </a:pPr>
            <a:r>
              <a:rPr lang="en-US" b="1"/>
              <a:t>Less</a:t>
            </a:r>
            <a:r>
              <a:rPr lang="en-US"/>
              <a:t> Exploitation.</a:t>
            </a:r>
          </a:p>
          <a:p>
            <a:pPr marL="0" indent="0">
              <a:buNone/>
            </a:pPr>
            <a:r>
              <a:rPr lang="en-US" b="1"/>
              <a:t>Less</a:t>
            </a:r>
            <a:r>
              <a:rPr lang="en-US"/>
              <a:t> Harms.</a:t>
            </a:r>
          </a:p>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1551313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Exposing Secrets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a:t>Can you spot a secret in the code?</a:t>
            </a:r>
          </a:p>
        </p:txBody>
      </p:sp>
      <p:pic>
        <p:nvPicPr>
          <p:cNvPr id="6" name="Picture 5">
            <a:extLst>
              <a:ext uri="{FF2B5EF4-FFF2-40B4-BE49-F238E27FC236}">
                <a16:creationId xmlns:a16="http://schemas.microsoft.com/office/drawing/2014/main" id="{54D622E0-9F0A-19CC-7841-5FEA73A80B32}"/>
              </a:ext>
            </a:extLst>
          </p:cNvPr>
          <p:cNvPicPr>
            <a:picLocks noChangeAspect="1"/>
          </p:cNvPicPr>
          <p:nvPr/>
        </p:nvPicPr>
        <p:blipFill>
          <a:blip r:embed="rId3"/>
          <a:stretch>
            <a:fillRect/>
          </a:stretch>
        </p:blipFill>
        <p:spPr>
          <a:xfrm>
            <a:off x="0" y="3269554"/>
            <a:ext cx="12192000" cy="2464650"/>
          </a:xfrm>
          <a:prstGeom prst="rect">
            <a:avLst/>
          </a:prstGeom>
          <a:ln w="25400">
            <a:solidFill>
              <a:schemeClr val="accent1"/>
            </a:solidFill>
          </a:ln>
        </p:spPr>
      </p:pic>
      <p:sp>
        <p:nvSpPr>
          <p:cNvPr id="7" name="TextBox 6">
            <a:extLst>
              <a:ext uri="{FF2B5EF4-FFF2-40B4-BE49-F238E27FC236}">
                <a16:creationId xmlns:a16="http://schemas.microsoft.com/office/drawing/2014/main" id="{06A0FDD7-880C-FD4D-A009-007998214739}"/>
              </a:ext>
            </a:extLst>
          </p:cNvPr>
          <p:cNvSpPr txBox="1"/>
          <p:nvPr/>
        </p:nvSpPr>
        <p:spPr>
          <a:xfrm rot="1243164">
            <a:off x="7831014" y="3055081"/>
            <a:ext cx="3681046" cy="369332"/>
          </a:xfrm>
          <a:prstGeom prst="rect">
            <a:avLst/>
          </a:prstGeom>
          <a:noFill/>
        </p:spPr>
        <p:txBody>
          <a:bodyPr wrap="square" rtlCol="0">
            <a:spAutoFit/>
          </a:bodyPr>
          <a:lstStyle/>
          <a:p>
            <a:r>
              <a:rPr lang="en-US" b="1">
                <a:solidFill>
                  <a:srgbClr val="FF0000"/>
                </a:solidFill>
              </a:rPr>
              <a:t> ng serve --configuration production</a:t>
            </a:r>
          </a:p>
        </p:txBody>
      </p:sp>
      <p:pic>
        <p:nvPicPr>
          <p:cNvPr id="8" name="Picture 7" descr="A person with long red hair&#10;&#10;Description automatically generated">
            <a:extLst>
              <a:ext uri="{FF2B5EF4-FFF2-40B4-BE49-F238E27FC236}">
                <a16:creationId xmlns:a16="http://schemas.microsoft.com/office/drawing/2014/main" id="{FBE8C6A3-630C-28BA-E4B7-5053648017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4" name="Picture 2" descr="Hacker - Free security icons">
            <a:extLst>
              <a:ext uri="{FF2B5EF4-FFF2-40B4-BE49-F238E27FC236}">
                <a16:creationId xmlns:a16="http://schemas.microsoft.com/office/drawing/2014/main" id="{EB33904E-1CA8-0ED9-3725-1469025F11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190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Dealing With </a:t>
            </a:r>
            <a:r>
              <a:rPr lang="en-US" dirty="0" err="1"/>
              <a:t>ApiKey</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a:bodyPr>
          <a:lstStyle/>
          <a:p>
            <a:pPr marL="0" indent="0">
              <a:buNone/>
            </a:pPr>
            <a:r>
              <a:rPr lang="en-US"/>
              <a:t>Any Idea?</a:t>
            </a:r>
          </a:p>
          <a:p>
            <a:pPr marL="0" indent="0">
              <a:buNone/>
            </a:pPr>
            <a:endParaRPr lang="en-US"/>
          </a:p>
          <a:p>
            <a:pPr marL="0" indent="0">
              <a:buNone/>
            </a:pPr>
            <a:endParaRPr lang="en-US"/>
          </a:p>
          <a:p>
            <a:pPr marL="0" indent="0">
              <a:buNone/>
            </a:pPr>
            <a:r>
              <a:rPr lang="en-US"/>
              <a:t>	</a:t>
            </a:r>
            <a:endParaRPr lang="en-US">
              <a:solidFill>
                <a:schemeClr val="accent1"/>
              </a:solidFill>
            </a:endParaRPr>
          </a:p>
        </p:txBody>
      </p:sp>
    </p:spTree>
    <p:extLst>
      <p:ext uri="{BB962C8B-B14F-4D97-AF65-F5344CB8AC3E}">
        <p14:creationId xmlns:p14="http://schemas.microsoft.com/office/powerpoint/2010/main" val="29528647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a:t>
            </a:r>
            <a:r>
              <a:rPr lang="en-US" err="1"/>
              <a:t>ApiKey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a:bodyPr>
          <a:lstStyle/>
          <a:p>
            <a:pPr marL="0" indent="0">
              <a:buNone/>
            </a:pPr>
            <a:r>
              <a:rPr lang="en-US"/>
              <a:t>I don’t care</a:t>
            </a:r>
          </a:p>
          <a:p>
            <a:pPr marL="0" indent="0">
              <a:buNone/>
            </a:pPr>
            <a:endParaRPr lang="en-US"/>
          </a:p>
          <a:p>
            <a:pPr marL="0" indent="0">
              <a:buNone/>
            </a:pPr>
            <a:endParaRPr lang="en-US"/>
          </a:p>
          <a:p>
            <a:pPr marL="0" indent="0">
              <a:buNone/>
            </a:pPr>
            <a:r>
              <a:rPr lang="en-US"/>
              <a:t>	</a:t>
            </a:r>
            <a:endParaRPr lang="en-US">
              <a:solidFill>
                <a:schemeClr val="accent1"/>
              </a:solidFill>
            </a:endParaRPr>
          </a:p>
        </p:txBody>
      </p:sp>
    </p:spTree>
    <p:extLst>
      <p:ext uri="{BB962C8B-B14F-4D97-AF65-F5344CB8AC3E}">
        <p14:creationId xmlns:p14="http://schemas.microsoft.com/office/powerpoint/2010/main" val="3235582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a:t>
            </a:r>
            <a:r>
              <a:rPr lang="en-US" err="1"/>
              <a:t>ApiKey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a:bodyPr>
          <a:lstStyle/>
          <a:p>
            <a:pPr marL="0" indent="0">
              <a:buNone/>
            </a:pPr>
            <a:r>
              <a:rPr lang="en-US"/>
              <a:t>I don’t care</a:t>
            </a:r>
          </a:p>
          <a:p>
            <a:pPr marL="0" indent="0">
              <a:buNone/>
            </a:pPr>
            <a:endParaRPr lang="en-US"/>
          </a:p>
          <a:p>
            <a:pPr marL="0" indent="0">
              <a:buNone/>
            </a:pPr>
            <a:endParaRPr lang="en-US"/>
          </a:p>
          <a:p>
            <a:pPr marL="0" indent="0">
              <a:buNone/>
            </a:pPr>
            <a:r>
              <a:rPr lang="en-US"/>
              <a:t>	</a:t>
            </a:r>
            <a:endParaRPr lang="en-US">
              <a:solidFill>
                <a:schemeClr val="accent1"/>
              </a:solidFill>
            </a:endParaRPr>
          </a:p>
        </p:txBody>
      </p:sp>
      <p:pic>
        <p:nvPicPr>
          <p:cNvPr id="8" name="Picture 7">
            <a:extLst>
              <a:ext uri="{FF2B5EF4-FFF2-40B4-BE49-F238E27FC236}">
                <a16:creationId xmlns:a16="http://schemas.microsoft.com/office/drawing/2014/main" id="{96A78391-8625-C701-A7A2-F594B8F42C1D}"/>
              </a:ext>
            </a:extLst>
          </p:cNvPr>
          <p:cNvPicPr>
            <a:picLocks noChangeAspect="1"/>
          </p:cNvPicPr>
          <p:nvPr/>
        </p:nvPicPr>
        <p:blipFill>
          <a:blip r:embed="rId3"/>
          <a:stretch>
            <a:fillRect/>
          </a:stretch>
        </p:blipFill>
        <p:spPr>
          <a:xfrm>
            <a:off x="5853961" y="0"/>
            <a:ext cx="5009184" cy="6858000"/>
          </a:xfrm>
          <a:prstGeom prst="rect">
            <a:avLst/>
          </a:prstGeom>
          <a:solidFill>
            <a:schemeClr val="bg1"/>
          </a:solidFill>
          <a:ln w="19050">
            <a:solidFill>
              <a:schemeClr val="accent1"/>
            </a:solidFill>
          </a:ln>
        </p:spPr>
      </p:pic>
      <p:sp>
        <p:nvSpPr>
          <p:cNvPr id="9" name="TextBox 8">
            <a:extLst>
              <a:ext uri="{FF2B5EF4-FFF2-40B4-BE49-F238E27FC236}">
                <a16:creationId xmlns:a16="http://schemas.microsoft.com/office/drawing/2014/main" id="{708745F1-DEBD-AAF9-E485-09C619B0C12C}"/>
              </a:ext>
            </a:extLst>
          </p:cNvPr>
          <p:cNvSpPr txBox="1"/>
          <p:nvPr/>
        </p:nvSpPr>
        <p:spPr>
          <a:xfrm rot="2411354">
            <a:off x="8534399" y="1990181"/>
            <a:ext cx="2004646" cy="1200329"/>
          </a:xfrm>
          <a:prstGeom prst="rect">
            <a:avLst/>
          </a:prstGeom>
          <a:noFill/>
        </p:spPr>
        <p:txBody>
          <a:bodyPr wrap="square" rtlCol="0">
            <a:spAutoFit/>
          </a:bodyPr>
          <a:lstStyle/>
          <a:p>
            <a:r>
              <a:rPr lang="en-US" sz="3600">
                <a:solidFill>
                  <a:srgbClr val="FF0000"/>
                </a:solidFill>
              </a:rPr>
              <a:t>Are you sure???</a:t>
            </a:r>
          </a:p>
        </p:txBody>
      </p:sp>
    </p:spTree>
    <p:extLst>
      <p:ext uri="{BB962C8B-B14F-4D97-AF65-F5344CB8AC3E}">
        <p14:creationId xmlns:p14="http://schemas.microsoft.com/office/powerpoint/2010/main" val="1238455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a:t>
            </a:r>
            <a:r>
              <a:rPr lang="en-US" err="1"/>
              <a:t>ApiKey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a:bodyPr>
          <a:lstStyle/>
          <a:p>
            <a:pPr marL="0" indent="0">
              <a:buNone/>
            </a:pPr>
            <a:r>
              <a:rPr lang="en-US"/>
              <a:t>Don’t use the CDN (content distribution network)</a:t>
            </a:r>
          </a:p>
          <a:p>
            <a:pPr marL="0" indent="0">
              <a:buNone/>
            </a:pPr>
            <a:endParaRPr lang="en-US"/>
          </a:p>
          <a:p>
            <a:pPr marL="0" indent="0">
              <a:buNone/>
            </a:pPr>
            <a:endParaRPr lang="en-US"/>
          </a:p>
          <a:p>
            <a:pPr marL="0" indent="0">
              <a:buNone/>
            </a:pPr>
            <a:r>
              <a:rPr lang="en-US"/>
              <a:t>	</a:t>
            </a:r>
            <a:endParaRPr lang="en-US">
              <a:solidFill>
                <a:schemeClr val="accent1"/>
              </a:solidFill>
            </a:endParaRPr>
          </a:p>
        </p:txBody>
      </p:sp>
    </p:spTree>
    <p:extLst>
      <p:ext uri="{BB962C8B-B14F-4D97-AF65-F5344CB8AC3E}">
        <p14:creationId xmlns:p14="http://schemas.microsoft.com/office/powerpoint/2010/main" val="17213975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a:t>
            </a:r>
            <a:r>
              <a:rPr lang="en-US" err="1"/>
              <a:t>ApiKey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a:bodyPr>
          <a:lstStyle/>
          <a:p>
            <a:pPr marL="0" indent="0">
              <a:buNone/>
            </a:pPr>
            <a:r>
              <a:rPr lang="en-US"/>
              <a:t>Don’t use the CDN (content distribution network)</a:t>
            </a:r>
          </a:p>
          <a:p>
            <a:pPr marL="0" indent="0">
              <a:buNone/>
            </a:pPr>
            <a:endParaRPr lang="en-US"/>
          </a:p>
          <a:p>
            <a:pPr marL="0" indent="0">
              <a:buNone/>
            </a:pPr>
            <a:endParaRPr lang="en-US"/>
          </a:p>
          <a:p>
            <a:pPr marL="0" indent="0">
              <a:buNone/>
            </a:pPr>
            <a:r>
              <a:rPr lang="en-US"/>
              <a:t>	</a:t>
            </a:r>
            <a:endParaRPr lang="en-US">
              <a:solidFill>
                <a:schemeClr val="accent1"/>
              </a:solidFill>
            </a:endParaRPr>
          </a:p>
        </p:txBody>
      </p:sp>
      <p:sp>
        <p:nvSpPr>
          <p:cNvPr id="4" name="TextBox 3">
            <a:extLst>
              <a:ext uri="{FF2B5EF4-FFF2-40B4-BE49-F238E27FC236}">
                <a16:creationId xmlns:a16="http://schemas.microsoft.com/office/drawing/2014/main" id="{2298BC90-C1CC-9729-2001-9DCD8CC634BE}"/>
              </a:ext>
            </a:extLst>
          </p:cNvPr>
          <p:cNvSpPr txBox="1"/>
          <p:nvPr/>
        </p:nvSpPr>
        <p:spPr>
          <a:xfrm>
            <a:off x="5744308" y="2731477"/>
            <a:ext cx="4712677" cy="954107"/>
          </a:xfrm>
          <a:prstGeom prst="rect">
            <a:avLst/>
          </a:prstGeom>
          <a:noFill/>
        </p:spPr>
        <p:txBody>
          <a:bodyPr wrap="square" rtlCol="0">
            <a:spAutoFit/>
          </a:bodyPr>
          <a:lstStyle/>
          <a:p>
            <a:r>
              <a:rPr lang="en-US" sz="2800">
                <a:solidFill>
                  <a:srgbClr val="FF0000"/>
                </a:solidFill>
              </a:rPr>
              <a:t>But the Angular component does it automatically!</a:t>
            </a:r>
          </a:p>
        </p:txBody>
      </p:sp>
    </p:spTree>
    <p:extLst>
      <p:ext uri="{BB962C8B-B14F-4D97-AF65-F5344CB8AC3E}">
        <p14:creationId xmlns:p14="http://schemas.microsoft.com/office/powerpoint/2010/main" val="41278977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16BEFEC-51EA-EE10-BD00-0ABF9973E02B}"/>
              </a:ext>
            </a:extLst>
          </p:cNvPr>
          <p:cNvSpPr txBox="1">
            <a:spLocks/>
          </p:cNvSpPr>
          <p:nvPr/>
        </p:nvSpPr>
        <p:spPr>
          <a:xfrm>
            <a:off x="648393" y="2015384"/>
            <a:ext cx="11377352" cy="4597852"/>
          </a:xfrm>
          <a:prstGeom prst="rect">
            <a:avLst/>
          </a:prstGeom>
          <a:noFill/>
          <a:ln w="12700">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00B0F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00B0F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00B0F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00B0F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Use a different WYSIWYG</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dirty="0">
              <a:solidFill>
                <a:schemeClr val="accent1"/>
              </a:solidFill>
            </a:endParaRPr>
          </a:p>
        </p:txBody>
      </p:sp>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Dealing With </a:t>
            </a:r>
            <a:r>
              <a:rPr lang="en-US" dirty="0" err="1"/>
              <a:t>ApiKey</a:t>
            </a:r>
            <a:endParaRPr lang="he-IL" dirty="0"/>
          </a:p>
        </p:txBody>
      </p:sp>
    </p:spTree>
    <p:extLst>
      <p:ext uri="{BB962C8B-B14F-4D97-AF65-F5344CB8AC3E}">
        <p14:creationId xmlns:p14="http://schemas.microsoft.com/office/powerpoint/2010/main" val="14971799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a:t>
            </a:r>
            <a:r>
              <a:rPr lang="en-US" err="1"/>
              <a:t>ApiKey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a:bodyPr>
          <a:lstStyle/>
          <a:p>
            <a:pPr marL="0" indent="0">
              <a:buNone/>
            </a:pPr>
            <a:r>
              <a:rPr lang="en-US" dirty="0"/>
              <a:t>Use a different WYSIWYG</a:t>
            </a:r>
          </a:p>
          <a:p>
            <a:pPr marL="0" indent="0">
              <a:buNone/>
            </a:pPr>
            <a:endParaRPr lang="en-US" dirty="0"/>
          </a:p>
          <a:p>
            <a:pPr marL="0" indent="0">
              <a:buNone/>
            </a:pPr>
            <a:endParaRPr lang="en-US" dirty="0"/>
          </a:p>
          <a:p>
            <a:pPr marL="0" indent="0">
              <a:buNone/>
            </a:pPr>
            <a:endParaRPr lang="en-US" dirty="0">
              <a:solidFill>
                <a:schemeClr val="accent1"/>
              </a:solidFill>
            </a:endParaRPr>
          </a:p>
        </p:txBody>
      </p:sp>
      <p:sp>
        <p:nvSpPr>
          <p:cNvPr id="6" name="TextBox 5">
            <a:extLst>
              <a:ext uri="{FF2B5EF4-FFF2-40B4-BE49-F238E27FC236}">
                <a16:creationId xmlns:a16="http://schemas.microsoft.com/office/drawing/2014/main" id="{83574CB7-DDE4-EEB3-C529-EE73EF6E51C6}"/>
              </a:ext>
            </a:extLst>
          </p:cNvPr>
          <p:cNvSpPr txBox="1"/>
          <p:nvPr/>
        </p:nvSpPr>
        <p:spPr>
          <a:xfrm>
            <a:off x="5744308" y="2731477"/>
            <a:ext cx="4712677" cy="954107"/>
          </a:xfrm>
          <a:prstGeom prst="rect">
            <a:avLst/>
          </a:prstGeom>
          <a:noFill/>
        </p:spPr>
        <p:txBody>
          <a:bodyPr wrap="square" rtlCol="0">
            <a:spAutoFit/>
          </a:bodyPr>
          <a:lstStyle/>
          <a:p>
            <a:r>
              <a:rPr lang="en-US" sz="2800" dirty="0">
                <a:solidFill>
                  <a:srgbClr val="FF0000"/>
                </a:solidFill>
              </a:rPr>
              <a:t>But, maybe they have the same weakness?</a:t>
            </a:r>
          </a:p>
        </p:txBody>
      </p:sp>
    </p:spTree>
    <p:extLst>
      <p:ext uri="{BB962C8B-B14F-4D97-AF65-F5344CB8AC3E}">
        <p14:creationId xmlns:p14="http://schemas.microsoft.com/office/powerpoint/2010/main" val="3315038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a:t>
            </a:r>
            <a:r>
              <a:rPr lang="en-US" err="1"/>
              <a:t>ApiKey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a:bodyPr>
          <a:lstStyle/>
          <a:p>
            <a:pPr marL="0" indent="0">
              <a:buNone/>
            </a:pPr>
            <a:r>
              <a:rPr lang="en-US" dirty="0"/>
              <a:t>Ask the WYSIWYG developers to change</a:t>
            </a:r>
          </a:p>
          <a:p>
            <a:pPr marL="0" indent="0">
              <a:buNone/>
            </a:pPr>
            <a:endParaRPr lang="en-US" dirty="0"/>
          </a:p>
          <a:p>
            <a:pPr marL="0" indent="0">
              <a:buNone/>
            </a:pPr>
            <a:endParaRPr lang="en-US" dirty="0"/>
          </a:p>
          <a:p>
            <a:pPr marL="0" indent="0">
              <a:buNone/>
            </a:pPr>
            <a:endParaRPr lang="en-US" dirty="0">
              <a:solidFill>
                <a:schemeClr val="accent1"/>
              </a:solidFill>
            </a:endParaRPr>
          </a:p>
        </p:txBody>
      </p:sp>
      <p:sp>
        <p:nvSpPr>
          <p:cNvPr id="6" name="TextBox 5">
            <a:extLst>
              <a:ext uri="{FF2B5EF4-FFF2-40B4-BE49-F238E27FC236}">
                <a16:creationId xmlns:a16="http://schemas.microsoft.com/office/drawing/2014/main" id="{83574CB7-DDE4-EEB3-C529-EE73EF6E51C6}"/>
              </a:ext>
            </a:extLst>
          </p:cNvPr>
          <p:cNvSpPr txBox="1"/>
          <p:nvPr/>
        </p:nvSpPr>
        <p:spPr>
          <a:xfrm>
            <a:off x="5744308" y="2731477"/>
            <a:ext cx="4712677" cy="954107"/>
          </a:xfrm>
          <a:prstGeom prst="rect">
            <a:avLst/>
          </a:prstGeom>
          <a:noFill/>
        </p:spPr>
        <p:txBody>
          <a:bodyPr wrap="square" rtlCol="0">
            <a:spAutoFit/>
          </a:bodyPr>
          <a:lstStyle/>
          <a:p>
            <a:r>
              <a:rPr lang="en-US" sz="2800" dirty="0">
                <a:solidFill>
                  <a:srgbClr val="FF0000"/>
                </a:solidFill>
              </a:rPr>
              <a:t>Could take a long time to happen</a:t>
            </a:r>
          </a:p>
        </p:txBody>
      </p:sp>
    </p:spTree>
    <p:extLst>
      <p:ext uri="{BB962C8B-B14F-4D97-AF65-F5344CB8AC3E}">
        <p14:creationId xmlns:p14="http://schemas.microsoft.com/office/powerpoint/2010/main" val="5028654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Who is a good candidate: Signed URL</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fontScale="92500" lnSpcReduction="20000"/>
          </a:bodyPr>
          <a:lstStyle/>
          <a:p>
            <a:r>
              <a:rPr lang="en-US" dirty="0"/>
              <a:t>Client asks for a signed URL from the server</a:t>
            </a:r>
          </a:p>
          <a:p>
            <a:r>
              <a:rPr lang="en-US" dirty="0"/>
              <a:t>Server sends an Api key to the CDN</a:t>
            </a:r>
          </a:p>
          <a:p>
            <a:r>
              <a:rPr lang="en-US" dirty="0"/>
              <a:t>The CDN returns a signed URL to the client</a:t>
            </a:r>
          </a:p>
          <a:p>
            <a:r>
              <a:rPr lang="en-US" dirty="0"/>
              <a:t>Our client uses the signed URL for getting the component.</a:t>
            </a:r>
          </a:p>
          <a:p>
            <a:r>
              <a:rPr lang="en-US" dirty="0"/>
              <a:t>The signed URL includes an expiration date.</a:t>
            </a:r>
          </a:p>
          <a:p>
            <a:pPr marL="0" indent="0">
              <a:buNone/>
            </a:pPr>
            <a:endParaRPr lang="en-US" dirty="0"/>
          </a:p>
          <a:p>
            <a:pPr marL="0" indent="0">
              <a:buNone/>
            </a:pPr>
            <a:endParaRPr lang="en-US" dirty="0"/>
          </a:p>
          <a:p>
            <a:pPr marL="0" indent="0">
              <a:buNone/>
            </a:pPr>
            <a:endParaRPr lang="en-US" dirty="0"/>
          </a:p>
          <a:p>
            <a:pPr marL="0" indent="0">
              <a:buNone/>
            </a:pPr>
            <a:r>
              <a:rPr lang="en-US" dirty="0"/>
              <a:t>	</a:t>
            </a:r>
            <a:endParaRPr lang="en-US" dirty="0">
              <a:solidFill>
                <a:schemeClr val="accent1"/>
              </a:solidFill>
            </a:endParaRPr>
          </a:p>
        </p:txBody>
      </p:sp>
    </p:spTree>
    <p:extLst>
      <p:ext uri="{BB962C8B-B14F-4D97-AF65-F5344CB8AC3E}">
        <p14:creationId xmlns:p14="http://schemas.microsoft.com/office/powerpoint/2010/main" val="4033553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a:t>The Goal of Secure From Scratch</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dirty="0"/>
              <a:t>Make Secure Programming the default</a:t>
            </a:r>
          </a:p>
          <a:p>
            <a:pPr marL="0" indent="0">
              <a:buNone/>
            </a:pPr>
            <a:r>
              <a:rPr lang="en-US" dirty="0"/>
              <a:t>Form good habits</a:t>
            </a:r>
          </a:p>
          <a:p>
            <a:pPr marL="0" indent="0">
              <a:buNone/>
            </a:pPr>
            <a:endParaRPr lang="en-US" dirty="0"/>
          </a:p>
        </p:txBody>
      </p:sp>
    </p:spTree>
    <p:extLst>
      <p:ext uri="{BB962C8B-B14F-4D97-AF65-F5344CB8AC3E}">
        <p14:creationId xmlns:p14="http://schemas.microsoft.com/office/powerpoint/2010/main" val="33659952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p:txBody>
          <a:bodyPr>
            <a:normAutofit fontScale="90000"/>
          </a:bodyPr>
          <a:lstStyle/>
          <a:p>
            <a:r>
              <a:rPr lang="en-US" sz="8000" b="1" dirty="0">
                <a:solidFill>
                  <a:srgbClr val="0070C0"/>
                </a:solidFill>
                <a:effectLst>
                  <a:outerShdw blurRad="38100" dist="38100" dir="2700000" algn="tl">
                    <a:srgbClr val="000000">
                      <a:alpha val="43137"/>
                    </a:srgbClr>
                  </a:outerShdw>
                </a:effectLst>
              </a:rPr>
              <a:t>Part 3:</a:t>
            </a:r>
            <a:br>
              <a:rPr lang="en-US" sz="8000" b="1" dirty="0">
                <a:solidFill>
                  <a:srgbClr val="0070C0"/>
                </a:solidFill>
                <a:effectLst>
                  <a:outerShdw blurRad="38100" dist="38100" dir="2700000" algn="tl">
                    <a:srgbClr val="000000">
                      <a:alpha val="43137"/>
                    </a:srgbClr>
                  </a:outerShdw>
                </a:effectLst>
              </a:rPr>
            </a:br>
            <a:r>
              <a:rPr lang="en-US" sz="8000" b="1" dirty="0">
                <a:solidFill>
                  <a:srgbClr val="0070C0"/>
                </a:solidFill>
                <a:effectLst>
                  <a:outerShdw blurRad="38100" dist="38100" dir="2700000" algn="tl">
                    <a:srgbClr val="000000">
                      <a:alpha val="43137"/>
                    </a:srgbClr>
                  </a:outerShdw>
                </a:effectLst>
              </a:rPr>
              <a:t>Attacking and Defending Angular 17 - CSRF</a:t>
            </a:r>
            <a:br>
              <a:rPr lang="en-US" sz="8000" b="1" dirty="0">
                <a:solidFill>
                  <a:srgbClr val="0070C0"/>
                </a:solidFill>
                <a:effectLst>
                  <a:outerShdw blurRad="38100" dist="38100" dir="2700000" algn="tl">
                    <a:srgbClr val="000000">
                      <a:alpha val="43137"/>
                    </a:srgbClr>
                  </a:outerShdw>
                </a:effectLst>
              </a:rPr>
            </a:br>
            <a:endParaRPr lang="he-IL" sz="8000" dirty="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6392248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What is permission?</a:t>
            </a:r>
            <a:endParaRPr lang="he-IL"/>
          </a:p>
        </p:txBody>
      </p:sp>
      <p:sp>
        <p:nvSpPr>
          <p:cNvPr id="5" name="Content Placeholder 4">
            <a:extLst>
              <a:ext uri="{FF2B5EF4-FFF2-40B4-BE49-F238E27FC236}">
                <a16:creationId xmlns:a16="http://schemas.microsoft.com/office/drawing/2014/main" id="{0853A69B-B96C-BF97-1B5E-E8703E082315}"/>
              </a:ext>
            </a:extLst>
          </p:cNvPr>
          <p:cNvSpPr>
            <a:spLocks noGrp="1"/>
          </p:cNvSpPr>
          <p:nvPr>
            <p:ph idx="1"/>
          </p:nvPr>
        </p:nvSpPr>
        <p:spPr/>
        <p:txBody>
          <a:bodyPr/>
          <a:lstStyle/>
          <a:p>
            <a:r>
              <a:rPr lang="en-US" dirty="0"/>
              <a:t>Allowing to do something</a:t>
            </a:r>
          </a:p>
          <a:p>
            <a:r>
              <a:rPr lang="en-US" dirty="0"/>
              <a:t>If we fail?</a:t>
            </a:r>
          </a:p>
          <a:p>
            <a:pPr lvl="1"/>
            <a:r>
              <a:rPr lang="en-US" dirty="0"/>
              <a:t>One user can perform actions on behalf of another one</a:t>
            </a:r>
          </a:p>
          <a:p>
            <a:pPr lvl="1"/>
            <a:r>
              <a:rPr lang="en-US" dirty="0"/>
              <a:t>One user can perform actions on behalf of an admin</a:t>
            </a:r>
          </a:p>
          <a:p>
            <a:r>
              <a:rPr lang="en-US" dirty="0"/>
              <a:t>CSRF – Cross site request forgery</a:t>
            </a:r>
          </a:p>
          <a:p>
            <a:pPr lvl="1"/>
            <a:r>
              <a:rPr lang="en-US" dirty="0"/>
              <a:t>When attacker tricks users to perform actions</a:t>
            </a:r>
          </a:p>
          <a:p>
            <a:pPr lvl="1"/>
            <a:r>
              <a:rPr lang="en-US" dirty="0"/>
              <a:t>Hacker’s actions, User’s permissions</a:t>
            </a:r>
          </a:p>
        </p:txBody>
      </p:sp>
    </p:spTree>
    <p:extLst>
      <p:ext uri="{BB962C8B-B14F-4D97-AF65-F5344CB8AC3E}">
        <p14:creationId xmlns:p14="http://schemas.microsoft.com/office/powerpoint/2010/main" val="1615249030"/>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DE0685-9DA9-8055-3B4C-32E9C61098B3}"/>
              </a:ext>
            </a:extLst>
          </p:cNvPr>
          <p:cNvPicPr>
            <a:picLocks noChangeAspect="1"/>
          </p:cNvPicPr>
          <p:nvPr/>
        </p:nvPicPr>
        <p:blipFill>
          <a:blip r:embed="rId4"/>
          <a:stretch>
            <a:fillRect/>
          </a:stretch>
        </p:blipFill>
        <p:spPr>
          <a:xfrm>
            <a:off x="3643044" y="855225"/>
            <a:ext cx="8642739" cy="5967605"/>
          </a:xfrm>
          <a:prstGeom prst="rect">
            <a:avLst/>
          </a:prstGeom>
          <a:ln w="25400">
            <a:solidFill>
              <a:schemeClr val="accent1"/>
            </a:solidFill>
          </a:ln>
        </p:spPr>
      </p:pic>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CSRF - PoC</a:t>
            </a:r>
            <a:endParaRPr lang="he-IL"/>
          </a:p>
        </p:txBody>
      </p:sp>
      <p:pic>
        <p:nvPicPr>
          <p:cNvPr id="10" name="Picture 2" descr="Hacker - Free security icons">
            <a:extLst>
              <a:ext uri="{FF2B5EF4-FFF2-40B4-BE49-F238E27FC236}">
                <a16:creationId xmlns:a16="http://schemas.microsoft.com/office/drawing/2014/main" id="{0E2DF810-56F3-C89E-7E77-5628F9E58B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810127"/>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Protect permissions (against CSRF)</a:t>
            </a:r>
            <a:endParaRPr lang="he-IL" dirty="0"/>
          </a:p>
        </p:txBody>
      </p:sp>
      <p:sp>
        <p:nvSpPr>
          <p:cNvPr id="5" name="Content Placeholder 4">
            <a:extLst>
              <a:ext uri="{FF2B5EF4-FFF2-40B4-BE49-F238E27FC236}">
                <a16:creationId xmlns:a16="http://schemas.microsoft.com/office/drawing/2014/main" id="{0853A69B-B96C-BF97-1B5E-E8703E082315}"/>
              </a:ext>
            </a:extLst>
          </p:cNvPr>
          <p:cNvSpPr>
            <a:spLocks noGrp="1"/>
          </p:cNvSpPr>
          <p:nvPr>
            <p:ph idx="1"/>
          </p:nvPr>
        </p:nvSpPr>
        <p:spPr/>
        <p:txBody>
          <a:bodyPr/>
          <a:lstStyle/>
          <a:p>
            <a:r>
              <a:rPr lang="en-US" dirty="0"/>
              <a:t>How can we protect from CSRF?</a:t>
            </a:r>
          </a:p>
          <a:p>
            <a:endParaRPr lang="en-US" dirty="0"/>
          </a:p>
        </p:txBody>
      </p:sp>
      <p:pic>
        <p:nvPicPr>
          <p:cNvPr id="3" name="Graphic 2" descr="Programmer female with solid fill">
            <a:extLst>
              <a:ext uri="{FF2B5EF4-FFF2-40B4-BE49-F238E27FC236}">
                <a16:creationId xmlns:a16="http://schemas.microsoft.com/office/drawing/2014/main" id="{687EEAE2-F1E7-3951-5CF8-2A0C4BAA8B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175645754"/>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Cookie Security Features – partial CSRF protection</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How does </a:t>
            </a:r>
            <a:r>
              <a:rPr lang="en-US" b="1" dirty="0" err="1"/>
              <a:t>SameSite</a:t>
            </a:r>
            <a:r>
              <a:rPr lang="en-US" b="1" dirty="0"/>
              <a:t>(Strict/Lax) prevent CSRF?</a:t>
            </a:r>
            <a:br>
              <a:rPr lang="en-US" dirty="0"/>
            </a:br>
            <a:endParaRPr lang="en-US" dirty="0"/>
          </a:p>
        </p:txBody>
      </p:sp>
    </p:spTree>
    <p:extLst>
      <p:ext uri="{BB962C8B-B14F-4D97-AF65-F5344CB8AC3E}">
        <p14:creationId xmlns:p14="http://schemas.microsoft.com/office/powerpoint/2010/main" val="1725791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Cookie Security Features - Reminder</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u="sng" dirty="0" err="1"/>
              <a:t>SameSite</a:t>
            </a:r>
            <a:r>
              <a:rPr lang="en-US" u="sng" dirty="0"/>
              <a:t>: </a:t>
            </a:r>
            <a:br>
              <a:rPr lang="en-US" u="sng" dirty="0"/>
            </a:br>
            <a:r>
              <a:rPr lang="en-US" b="1" dirty="0"/>
              <a:t>Strict</a:t>
            </a:r>
            <a:r>
              <a:rPr lang="en-US" dirty="0"/>
              <a:t>: Send the cookie only if the user is navigating within the website origin bounds</a:t>
            </a:r>
          </a:p>
          <a:p>
            <a:pPr marL="0" indent="0">
              <a:buNone/>
            </a:pPr>
            <a:endParaRPr lang="en-US" dirty="0"/>
          </a:p>
          <a:p>
            <a:pPr marL="0" indent="0">
              <a:buNone/>
            </a:pPr>
            <a:r>
              <a:rPr lang="en-US" b="1" dirty="0"/>
              <a:t>Lax</a:t>
            </a:r>
            <a:r>
              <a:rPr lang="en-US" dirty="0"/>
              <a:t>: Cookies are not sent on normal cross-site </a:t>
            </a:r>
            <a:r>
              <a:rPr lang="en-US" dirty="0" err="1"/>
              <a:t>subrequests</a:t>
            </a:r>
            <a:r>
              <a:rPr lang="en-US" dirty="0"/>
              <a:t> ( i.e., Load images/frames into a third-party site), but are sent when a user is navigating away from the origin site (i.e., Following a link).</a:t>
            </a:r>
          </a:p>
        </p:txBody>
      </p:sp>
    </p:spTree>
    <p:extLst>
      <p:ext uri="{BB962C8B-B14F-4D97-AF65-F5344CB8AC3E}">
        <p14:creationId xmlns:p14="http://schemas.microsoft.com/office/powerpoint/2010/main" val="813951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Cookie Security Features – partial CSRF protection</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How CSRF Works</a:t>
            </a:r>
            <a:br>
              <a:rPr lang="en-US" dirty="0"/>
            </a:br>
            <a:r>
              <a:rPr lang="en-US" dirty="0"/>
              <a:t>A CSRF attack exploits the trust that a site has in a user's browser. Essentially, it tricks the user's browser into sending a request to a web application where the user is already authenticated, using cookies that are automatically included with requests to that domain. This can result in unwanted actions being performed on the user's behalf without their consent.</a:t>
            </a:r>
          </a:p>
        </p:txBody>
      </p:sp>
    </p:spTree>
    <p:extLst>
      <p:ext uri="{BB962C8B-B14F-4D97-AF65-F5344CB8AC3E}">
        <p14:creationId xmlns:p14="http://schemas.microsoft.com/office/powerpoint/2010/main" val="12161226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Cookie Security Features – partial CSRF protection</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How Does </a:t>
            </a:r>
            <a:r>
              <a:rPr lang="en-US" b="1" dirty="0" err="1"/>
              <a:t>SameSite</a:t>
            </a:r>
            <a:r>
              <a:rPr lang="en-US" b="1" dirty="0"/>
              <a:t> prevent CSRF?</a:t>
            </a:r>
            <a:br>
              <a:rPr lang="en-US" dirty="0"/>
            </a:br>
            <a:r>
              <a:rPr lang="en-US" dirty="0"/>
              <a:t>Cookies are sent with same-site requests and with cross-site top-level navigations that use safe methods (like GET).</a:t>
            </a:r>
          </a:p>
          <a:p>
            <a:pPr marL="0" indent="0">
              <a:buNone/>
            </a:pPr>
            <a:endParaRPr lang="en-US" dirty="0"/>
          </a:p>
          <a:p>
            <a:pPr marL="0" indent="0">
              <a:buNone/>
            </a:pPr>
            <a:r>
              <a:rPr lang="en-US" dirty="0"/>
              <a:t>This setting prevents cookies from being sent on requests initiated by third-party websites in sub-resources or in </a:t>
            </a:r>
            <a:r>
              <a:rPr lang="en-US" dirty="0" err="1"/>
              <a:t>iframes</a:t>
            </a:r>
            <a:r>
              <a:rPr lang="en-US" dirty="0"/>
              <a:t>, or via POST requests, which are commonly used in CSRF attacks. </a:t>
            </a:r>
          </a:p>
        </p:txBody>
      </p:sp>
    </p:spTree>
    <p:extLst>
      <p:ext uri="{BB962C8B-B14F-4D97-AF65-F5344CB8AC3E}">
        <p14:creationId xmlns:p14="http://schemas.microsoft.com/office/powerpoint/2010/main" val="36636566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Protect permissions (against CSRF)</a:t>
            </a:r>
            <a:endParaRPr lang="he-IL" dirty="0"/>
          </a:p>
        </p:txBody>
      </p:sp>
      <p:sp>
        <p:nvSpPr>
          <p:cNvPr id="5" name="Content Placeholder 4">
            <a:extLst>
              <a:ext uri="{FF2B5EF4-FFF2-40B4-BE49-F238E27FC236}">
                <a16:creationId xmlns:a16="http://schemas.microsoft.com/office/drawing/2014/main" id="{0853A69B-B96C-BF97-1B5E-E8703E082315}"/>
              </a:ext>
            </a:extLst>
          </p:cNvPr>
          <p:cNvSpPr>
            <a:spLocks noGrp="1"/>
          </p:cNvSpPr>
          <p:nvPr>
            <p:ph idx="1"/>
          </p:nvPr>
        </p:nvSpPr>
        <p:spPr/>
        <p:txBody>
          <a:bodyPr/>
          <a:lstStyle/>
          <a:p>
            <a:r>
              <a:rPr lang="en-US" dirty="0"/>
              <a:t>Find how to protect from CSRF</a:t>
            </a:r>
          </a:p>
          <a:p>
            <a:r>
              <a:rPr lang="en-US" dirty="0"/>
              <a:t>Is </a:t>
            </a:r>
            <a:r>
              <a:rPr lang="en-US" dirty="0" err="1"/>
              <a:t>SameSite</a:t>
            </a:r>
            <a:r>
              <a:rPr lang="en-US" dirty="0"/>
              <a:t> option enough?</a:t>
            </a:r>
          </a:p>
          <a:p>
            <a:r>
              <a:rPr lang="en-US" dirty="0"/>
              <a:t>What else?</a:t>
            </a:r>
          </a:p>
          <a:p>
            <a:endParaRPr lang="en-US" dirty="0"/>
          </a:p>
        </p:txBody>
      </p:sp>
      <p:pic>
        <p:nvPicPr>
          <p:cNvPr id="3" name="Graphic 2" descr="Programmer female with solid fill">
            <a:extLst>
              <a:ext uri="{FF2B5EF4-FFF2-40B4-BE49-F238E27FC236}">
                <a16:creationId xmlns:a16="http://schemas.microsoft.com/office/drawing/2014/main" id="{687EEAE2-F1E7-3951-5CF8-2A0C4BAA8B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18919705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Protect permissions (against CSRF)</a:t>
            </a:r>
            <a:endParaRPr lang="he-IL" dirty="0"/>
          </a:p>
        </p:txBody>
      </p:sp>
      <p:sp>
        <p:nvSpPr>
          <p:cNvPr id="5" name="Content Placeholder 4">
            <a:extLst>
              <a:ext uri="{FF2B5EF4-FFF2-40B4-BE49-F238E27FC236}">
                <a16:creationId xmlns:a16="http://schemas.microsoft.com/office/drawing/2014/main" id="{0853A69B-B96C-BF97-1B5E-E8703E082315}"/>
              </a:ext>
            </a:extLst>
          </p:cNvPr>
          <p:cNvSpPr>
            <a:spLocks noGrp="1"/>
          </p:cNvSpPr>
          <p:nvPr>
            <p:ph idx="1"/>
          </p:nvPr>
        </p:nvSpPr>
        <p:spPr/>
        <p:txBody>
          <a:bodyPr/>
          <a:lstStyle/>
          <a:p>
            <a:r>
              <a:rPr lang="en-US" dirty="0"/>
              <a:t>Where do we put the solution?</a:t>
            </a:r>
          </a:p>
          <a:p>
            <a:pPr lvl="1"/>
            <a:r>
              <a:rPr lang="en-US" dirty="0"/>
              <a:t>Angular?</a:t>
            </a:r>
          </a:p>
          <a:p>
            <a:pPr lvl="1"/>
            <a:r>
              <a:rPr lang="en-US" dirty="0"/>
              <a:t>.NET?</a:t>
            </a:r>
          </a:p>
          <a:p>
            <a:endParaRPr lang="en-US" dirty="0"/>
          </a:p>
          <a:p>
            <a:endParaRPr lang="en-US" dirty="0"/>
          </a:p>
        </p:txBody>
      </p:sp>
      <p:pic>
        <p:nvPicPr>
          <p:cNvPr id="3" name="Graphic 2" descr="Programmer female with solid fill">
            <a:extLst>
              <a:ext uri="{FF2B5EF4-FFF2-40B4-BE49-F238E27FC236}">
                <a16:creationId xmlns:a16="http://schemas.microsoft.com/office/drawing/2014/main" id="{687EEAE2-F1E7-3951-5CF8-2A0C4BAA8B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170244219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effectLst>
                  <a:outerShdw blurRad="38100" dist="38100" dir="2700000" algn="tl">
                    <a:srgbClr val="000000">
                      <a:alpha val="43137"/>
                    </a:srgbClr>
                  </a:outerShdw>
                </a:effectLst>
              </a:rPr>
              <a:t>P</a:t>
            </a:r>
            <a:r>
              <a:rPr lang="en-US" dirty="0">
                <a:effectLst>
                  <a:outerShdw blurRad="38100" dist="38100" dir="2700000" algn="tl">
                    <a:srgbClr val="000000">
                      <a:alpha val="43137"/>
                    </a:srgbClr>
                  </a:outerShdw>
                </a:effectLst>
              </a:rPr>
              <a:t>riority</a:t>
            </a:r>
            <a:r>
              <a:rPr lang="en-US" dirty="0"/>
              <a:t>, </a:t>
            </a:r>
            <a:r>
              <a:rPr lang="en-US" b="1" dirty="0">
                <a:solidFill>
                  <a:srgbClr val="0070C0"/>
                </a:solidFill>
              </a:rPr>
              <a:t>P</a:t>
            </a:r>
            <a:r>
              <a:rPr lang="en-US" dirty="0"/>
              <a:t>rivacy, </a:t>
            </a:r>
            <a:r>
              <a:rPr lang="en-US" b="1" dirty="0">
                <a:solidFill>
                  <a:srgbClr val="0070C0"/>
                </a:solidFill>
              </a:rPr>
              <a:t>P</a:t>
            </a:r>
            <a:r>
              <a:rPr lang="en-US" dirty="0"/>
              <a:t>ermissions – Security is the #1 Priority</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 </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08D1C86-FBEF-BE76-C169-2493BF09160E}"/>
                  </a:ext>
                </a:extLst>
              </p14:cNvPr>
              <p14:cNvContentPartPr/>
              <p14:nvPr/>
            </p14:nvContentPartPr>
            <p14:xfrm>
              <a:off x="1365334" y="1976700"/>
              <a:ext cx="169761" cy="151465"/>
            </p14:xfrm>
          </p:contentPart>
        </mc:Choice>
        <mc:Fallback xmlns="">
          <p:pic>
            <p:nvPicPr>
              <p:cNvPr id="8" name="Ink 7">
                <a:extLst>
                  <a:ext uri="{FF2B5EF4-FFF2-40B4-BE49-F238E27FC236}">
                    <a16:creationId xmlns:a16="http://schemas.microsoft.com/office/drawing/2014/main" id="{C08D1C86-FBEF-BE76-C169-2493BF09160E}"/>
                  </a:ext>
                </a:extLst>
              </p:cNvPr>
              <p:cNvPicPr/>
              <p:nvPr/>
            </p:nvPicPr>
            <p:blipFill>
              <a:blip r:embed="rId4"/>
              <a:stretch>
                <a:fillRect/>
              </a:stretch>
            </p:blipFill>
            <p:spPr>
              <a:xfrm>
                <a:off x="1344833" y="1956193"/>
                <a:ext cx="210763" cy="192479"/>
              </a:xfrm>
              <a:prstGeom prst="rect">
                <a:avLst/>
              </a:prstGeom>
            </p:spPr>
          </p:pic>
        </mc:Fallback>
      </mc:AlternateContent>
    </p:spTree>
    <p:extLst>
      <p:ext uri="{BB962C8B-B14F-4D97-AF65-F5344CB8AC3E}">
        <p14:creationId xmlns:p14="http://schemas.microsoft.com/office/powerpoint/2010/main" val="13608480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Protect permissions (against CSRF)</a:t>
            </a:r>
            <a:endParaRPr lang="he-IL" dirty="0"/>
          </a:p>
        </p:txBody>
      </p:sp>
      <p:pic>
        <p:nvPicPr>
          <p:cNvPr id="3" name="Graphic 2" descr="Programmer female with solid fill">
            <a:extLst>
              <a:ext uri="{FF2B5EF4-FFF2-40B4-BE49-F238E27FC236}">
                <a16:creationId xmlns:a16="http://schemas.microsoft.com/office/drawing/2014/main" id="{687EEAE2-F1E7-3951-5CF8-2A0C4BAA8B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7262" y="5750169"/>
            <a:ext cx="914400" cy="914400"/>
          </a:xfrm>
          <a:prstGeom prst="rect">
            <a:avLst/>
          </a:prstGeom>
        </p:spPr>
      </p:pic>
      <p:pic>
        <p:nvPicPr>
          <p:cNvPr id="14" name="Picture 13">
            <a:extLst>
              <a:ext uri="{FF2B5EF4-FFF2-40B4-BE49-F238E27FC236}">
                <a16:creationId xmlns:a16="http://schemas.microsoft.com/office/drawing/2014/main" id="{21B9C3C6-8980-2348-48BC-002463E2C887}"/>
              </a:ext>
            </a:extLst>
          </p:cNvPr>
          <p:cNvPicPr>
            <a:picLocks noChangeAspect="1"/>
          </p:cNvPicPr>
          <p:nvPr/>
        </p:nvPicPr>
        <p:blipFill>
          <a:blip r:embed="rId6"/>
          <a:stretch>
            <a:fillRect/>
          </a:stretch>
        </p:blipFill>
        <p:spPr>
          <a:xfrm>
            <a:off x="757878" y="1802461"/>
            <a:ext cx="6573167" cy="3829584"/>
          </a:xfrm>
          <a:prstGeom prst="rect">
            <a:avLst/>
          </a:prstGeom>
          <a:ln w="25400">
            <a:solidFill>
              <a:schemeClr val="accent1"/>
            </a:solidFill>
          </a:ln>
        </p:spPr>
      </p:pic>
      <p:sp>
        <p:nvSpPr>
          <p:cNvPr id="15" name="TextBox 14">
            <a:extLst>
              <a:ext uri="{FF2B5EF4-FFF2-40B4-BE49-F238E27FC236}">
                <a16:creationId xmlns:a16="http://schemas.microsoft.com/office/drawing/2014/main" id="{65760EA4-FC51-8FBD-2B07-C5FFEA148F12}"/>
              </a:ext>
            </a:extLst>
          </p:cNvPr>
          <p:cNvSpPr txBox="1"/>
          <p:nvPr/>
        </p:nvSpPr>
        <p:spPr>
          <a:xfrm>
            <a:off x="4558472" y="2011401"/>
            <a:ext cx="6875650" cy="369332"/>
          </a:xfrm>
          <a:prstGeom prst="rect">
            <a:avLst/>
          </a:prstGeom>
          <a:noFill/>
        </p:spPr>
        <p:txBody>
          <a:bodyPr wrap="square">
            <a:spAutoFit/>
          </a:bodyPr>
          <a:lstStyle/>
          <a:p>
            <a:pPr algn="ctr"/>
            <a:r>
              <a:rPr lang="en-US" b="1" i="0" u="none" strike="noStrike">
                <a:solidFill>
                  <a:srgbClr val="0070C0"/>
                </a:solidFill>
                <a:effectLst/>
                <a:highlight>
                  <a:srgbClr val="FAFAFA"/>
                </a:highlight>
                <a:latin typeface="Space Grotesk"/>
              </a:rPr>
              <a:t>.NET 8.0 Web Api, </a:t>
            </a:r>
            <a:r>
              <a:rPr lang="en-US" b="1" i="0" u="none" strike="noStrike" err="1">
                <a:solidFill>
                  <a:srgbClr val="0070C0"/>
                </a:solidFill>
                <a:effectLst/>
                <a:highlight>
                  <a:srgbClr val="FAFAFA"/>
                </a:highlight>
                <a:latin typeface="Space Grotesk"/>
              </a:rPr>
              <a:t>program.cs</a:t>
            </a:r>
            <a:endParaRPr lang="en-US" b="1" i="0" u="none" strike="noStrike">
              <a:solidFill>
                <a:srgbClr val="0070C0"/>
              </a:solidFill>
              <a:effectLst/>
              <a:highlight>
                <a:srgbClr val="FAFAFA"/>
              </a:highlight>
              <a:latin typeface="Space Grotesk"/>
            </a:endParaRPr>
          </a:p>
        </p:txBody>
      </p:sp>
    </p:spTree>
    <p:extLst>
      <p:ext uri="{BB962C8B-B14F-4D97-AF65-F5344CB8AC3E}">
        <p14:creationId xmlns:p14="http://schemas.microsoft.com/office/powerpoint/2010/main" val="2379430048"/>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Protect permissions (against CSRF)</a:t>
            </a:r>
            <a:endParaRPr lang="he-IL" dirty="0"/>
          </a:p>
        </p:txBody>
      </p:sp>
      <p:pic>
        <p:nvPicPr>
          <p:cNvPr id="3" name="Graphic 2" descr="Programmer female with solid fill">
            <a:extLst>
              <a:ext uri="{FF2B5EF4-FFF2-40B4-BE49-F238E27FC236}">
                <a16:creationId xmlns:a16="http://schemas.microsoft.com/office/drawing/2014/main" id="{687EEAE2-F1E7-3951-5CF8-2A0C4BAA8B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7262" y="5750169"/>
            <a:ext cx="914400" cy="914400"/>
          </a:xfrm>
          <a:prstGeom prst="rect">
            <a:avLst/>
          </a:prstGeom>
        </p:spPr>
      </p:pic>
      <p:pic>
        <p:nvPicPr>
          <p:cNvPr id="5" name="Picture 4">
            <a:extLst>
              <a:ext uri="{FF2B5EF4-FFF2-40B4-BE49-F238E27FC236}">
                <a16:creationId xmlns:a16="http://schemas.microsoft.com/office/drawing/2014/main" id="{CD36C328-8FBD-5F90-93E8-45B5A4EF6E5F}"/>
              </a:ext>
            </a:extLst>
          </p:cNvPr>
          <p:cNvPicPr>
            <a:picLocks noChangeAspect="1"/>
          </p:cNvPicPr>
          <p:nvPr/>
        </p:nvPicPr>
        <p:blipFill>
          <a:blip r:embed="rId6"/>
          <a:stretch>
            <a:fillRect/>
          </a:stretch>
        </p:blipFill>
        <p:spPr>
          <a:xfrm>
            <a:off x="790341" y="1656624"/>
            <a:ext cx="6935168" cy="5201376"/>
          </a:xfrm>
          <a:prstGeom prst="rect">
            <a:avLst/>
          </a:prstGeom>
          <a:ln w="25400">
            <a:solidFill>
              <a:schemeClr val="accent1"/>
            </a:solidFill>
          </a:ln>
        </p:spPr>
      </p:pic>
      <p:sp>
        <p:nvSpPr>
          <p:cNvPr id="6" name="TextBox 5">
            <a:extLst>
              <a:ext uri="{FF2B5EF4-FFF2-40B4-BE49-F238E27FC236}">
                <a16:creationId xmlns:a16="http://schemas.microsoft.com/office/drawing/2014/main" id="{ABF1D6C2-D295-D55C-189C-520F01C6F6A6}"/>
              </a:ext>
            </a:extLst>
          </p:cNvPr>
          <p:cNvSpPr txBox="1"/>
          <p:nvPr/>
        </p:nvSpPr>
        <p:spPr>
          <a:xfrm>
            <a:off x="4558472" y="2011401"/>
            <a:ext cx="6875650" cy="369332"/>
          </a:xfrm>
          <a:prstGeom prst="rect">
            <a:avLst/>
          </a:prstGeom>
          <a:noFill/>
        </p:spPr>
        <p:txBody>
          <a:bodyPr wrap="square">
            <a:spAutoFit/>
          </a:bodyPr>
          <a:lstStyle/>
          <a:p>
            <a:pPr algn="ctr"/>
            <a:r>
              <a:rPr lang="en-US" b="1" i="0" u="none" strike="noStrike">
                <a:solidFill>
                  <a:srgbClr val="0070C0"/>
                </a:solidFill>
                <a:effectLst/>
                <a:highlight>
                  <a:srgbClr val="FAFAFA"/>
                </a:highlight>
                <a:latin typeface="Space Grotesk"/>
              </a:rPr>
              <a:t>.NET 8.0 Web Api, </a:t>
            </a:r>
            <a:r>
              <a:rPr lang="en-US" b="1" i="0" u="none" strike="noStrike" err="1">
                <a:solidFill>
                  <a:srgbClr val="0070C0"/>
                </a:solidFill>
                <a:effectLst/>
                <a:highlight>
                  <a:srgbClr val="FAFAFA"/>
                </a:highlight>
                <a:latin typeface="Space Grotesk"/>
              </a:rPr>
              <a:t>program.cs</a:t>
            </a:r>
            <a:endParaRPr lang="en-US" b="1" i="0" u="none" strike="noStrike">
              <a:solidFill>
                <a:srgbClr val="0070C0"/>
              </a:solidFill>
              <a:effectLst/>
              <a:highlight>
                <a:srgbClr val="FAFAFA"/>
              </a:highlight>
              <a:latin typeface="Space Grotesk"/>
            </a:endParaRPr>
          </a:p>
        </p:txBody>
      </p:sp>
    </p:spTree>
    <p:extLst>
      <p:ext uri="{BB962C8B-B14F-4D97-AF65-F5344CB8AC3E}">
        <p14:creationId xmlns:p14="http://schemas.microsoft.com/office/powerpoint/2010/main" val="1090543917"/>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Protect permissions (against CSRF)</a:t>
            </a:r>
            <a:endParaRPr lang="he-IL" dirty="0"/>
          </a:p>
        </p:txBody>
      </p:sp>
      <p:pic>
        <p:nvPicPr>
          <p:cNvPr id="3" name="Graphic 2" descr="Programmer female with solid fill">
            <a:extLst>
              <a:ext uri="{FF2B5EF4-FFF2-40B4-BE49-F238E27FC236}">
                <a16:creationId xmlns:a16="http://schemas.microsoft.com/office/drawing/2014/main" id="{687EEAE2-F1E7-3951-5CF8-2A0C4BAA8B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7262" y="5750169"/>
            <a:ext cx="914400" cy="914400"/>
          </a:xfrm>
          <a:prstGeom prst="rect">
            <a:avLst/>
          </a:prstGeom>
        </p:spPr>
      </p:pic>
      <p:sp>
        <p:nvSpPr>
          <p:cNvPr id="6" name="TextBox 5">
            <a:extLst>
              <a:ext uri="{FF2B5EF4-FFF2-40B4-BE49-F238E27FC236}">
                <a16:creationId xmlns:a16="http://schemas.microsoft.com/office/drawing/2014/main" id="{ABF1D6C2-D295-D55C-189C-520F01C6F6A6}"/>
              </a:ext>
            </a:extLst>
          </p:cNvPr>
          <p:cNvSpPr txBox="1"/>
          <p:nvPr/>
        </p:nvSpPr>
        <p:spPr>
          <a:xfrm>
            <a:off x="5886973" y="2947525"/>
            <a:ext cx="6875650" cy="369332"/>
          </a:xfrm>
          <a:prstGeom prst="rect">
            <a:avLst/>
          </a:prstGeom>
          <a:noFill/>
        </p:spPr>
        <p:txBody>
          <a:bodyPr wrap="square">
            <a:spAutoFit/>
          </a:bodyPr>
          <a:lstStyle/>
          <a:p>
            <a:pPr algn="ctr"/>
            <a:r>
              <a:rPr lang="en-US" b="1" i="0" u="none" strike="noStrike">
                <a:solidFill>
                  <a:srgbClr val="FF0000"/>
                </a:solidFill>
                <a:effectLst/>
                <a:highlight>
                  <a:srgbClr val="FAFAFA"/>
                </a:highlight>
                <a:latin typeface="Space Grotesk"/>
              </a:rPr>
              <a:t>Angular 17</a:t>
            </a:r>
          </a:p>
        </p:txBody>
      </p:sp>
      <p:pic>
        <p:nvPicPr>
          <p:cNvPr id="7" name="Picture 6">
            <a:extLst>
              <a:ext uri="{FF2B5EF4-FFF2-40B4-BE49-F238E27FC236}">
                <a16:creationId xmlns:a16="http://schemas.microsoft.com/office/drawing/2014/main" id="{4407DF0F-C026-8750-75B5-2BC531B5B1D6}"/>
              </a:ext>
            </a:extLst>
          </p:cNvPr>
          <p:cNvPicPr>
            <a:picLocks noChangeAspect="1"/>
          </p:cNvPicPr>
          <p:nvPr/>
        </p:nvPicPr>
        <p:blipFill>
          <a:blip r:embed="rId6"/>
          <a:stretch>
            <a:fillRect/>
          </a:stretch>
        </p:blipFill>
        <p:spPr>
          <a:xfrm>
            <a:off x="648393" y="1802461"/>
            <a:ext cx="6694366" cy="4776754"/>
          </a:xfrm>
          <a:prstGeom prst="rect">
            <a:avLst/>
          </a:prstGeom>
        </p:spPr>
      </p:pic>
      <p:sp>
        <p:nvSpPr>
          <p:cNvPr id="8" name="TextBox 7">
            <a:extLst>
              <a:ext uri="{FF2B5EF4-FFF2-40B4-BE49-F238E27FC236}">
                <a16:creationId xmlns:a16="http://schemas.microsoft.com/office/drawing/2014/main" id="{DD286D14-32AC-2D7C-33D3-79789B7953FB}"/>
              </a:ext>
            </a:extLst>
          </p:cNvPr>
          <p:cNvSpPr txBox="1"/>
          <p:nvPr/>
        </p:nvSpPr>
        <p:spPr>
          <a:xfrm>
            <a:off x="8286084" y="3996314"/>
            <a:ext cx="2077428" cy="369332"/>
          </a:xfrm>
          <a:prstGeom prst="rect">
            <a:avLst/>
          </a:prstGeom>
          <a:noFill/>
        </p:spPr>
        <p:txBody>
          <a:bodyPr wrap="none" rtlCol="0">
            <a:spAutoFit/>
          </a:bodyPr>
          <a:lstStyle/>
          <a:p>
            <a:r>
              <a:rPr lang="en-US">
                <a:solidFill>
                  <a:srgbClr val="0070C0"/>
                </a:solidFill>
              </a:rPr>
              <a:t>Creating Interceptor</a:t>
            </a:r>
          </a:p>
        </p:txBody>
      </p:sp>
      <p:cxnSp>
        <p:nvCxnSpPr>
          <p:cNvPr id="10" name="Straight Arrow Connector 9">
            <a:extLst>
              <a:ext uri="{FF2B5EF4-FFF2-40B4-BE49-F238E27FC236}">
                <a16:creationId xmlns:a16="http://schemas.microsoft.com/office/drawing/2014/main" id="{63F38AD1-E732-3D11-EA66-A3A177DFED8A}"/>
              </a:ext>
            </a:extLst>
          </p:cNvPr>
          <p:cNvCxnSpPr>
            <a:stCxn id="7" idx="3"/>
            <a:endCxn id="8" idx="1"/>
          </p:cNvCxnSpPr>
          <p:nvPr/>
        </p:nvCxnSpPr>
        <p:spPr>
          <a:xfrm flipV="1">
            <a:off x="7342759" y="4180980"/>
            <a:ext cx="943325" cy="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2" descr="Angular - Property binding">
            <a:extLst>
              <a:ext uri="{FF2B5EF4-FFF2-40B4-BE49-F238E27FC236}">
                <a16:creationId xmlns:a16="http://schemas.microsoft.com/office/drawing/2014/main" id="{86E2B8C6-7D0D-1E74-7588-1E9AF41721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8682" y="1632162"/>
            <a:ext cx="998698" cy="131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636175"/>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Protect permissions (against CSRF)</a:t>
            </a:r>
            <a:endParaRPr lang="he-IL" dirty="0"/>
          </a:p>
        </p:txBody>
      </p:sp>
      <p:pic>
        <p:nvPicPr>
          <p:cNvPr id="3" name="Graphic 2" descr="Programmer female with solid fill">
            <a:extLst>
              <a:ext uri="{FF2B5EF4-FFF2-40B4-BE49-F238E27FC236}">
                <a16:creationId xmlns:a16="http://schemas.microsoft.com/office/drawing/2014/main" id="{687EEAE2-F1E7-3951-5CF8-2A0C4BAA8B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7262" y="5750169"/>
            <a:ext cx="914400" cy="914400"/>
          </a:xfrm>
          <a:prstGeom prst="rect">
            <a:avLst/>
          </a:prstGeom>
        </p:spPr>
      </p:pic>
      <p:pic>
        <p:nvPicPr>
          <p:cNvPr id="5" name="Picture 4">
            <a:extLst>
              <a:ext uri="{FF2B5EF4-FFF2-40B4-BE49-F238E27FC236}">
                <a16:creationId xmlns:a16="http://schemas.microsoft.com/office/drawing/2014/main" id="{0375D457-1AA4-3543-FA23-C93B4D9A3EF3}"/>
              </a:ext>
            </a:extLst>
          </p:cNvPr>
          <p:cNvPicPr>
            <a:picLocks noChangeAspect="1"/>
          </p:cNvPicPr>
          <p:nvPr/>
        </p:nvPicPr>
        <p:blipFill>
          <a:blip r:embed="rId6"/>
          <a:stretch>
            <a:fillRect/>
          </a:stretch>
        </p:blipFill>
        <p:spPr>
          <a:xfrm>
            <a:off x="757878" y="2011401"/>
            <a:ext cx="5496692" cy="485843"/>
          </a:xfrm>
          <a:prstGeom prst="rect">
            <a:avLst/>
          </a:prstGeom>
        </p:spPr>
      </p:pic>
      <p:pic>
        <p:nvPicPr>
          <p:cNvPr id="9" name="Picture 8">
            <a:extLst>
              <a:ext uri="{FF2B5EF4-FFF2-40B4-BE49-F238E27FC236}">
                <a16:creationId xmlns:a16="http://schemas.microsoft.com/office/drawing/2014/main" id="{A64BA710-E054-1A1B-39BC-5CB1DCF54E69}"/>
              </a:ext>
            </a:extLst>
          </p:cNvPr>
          <p:cNvPicPr>
            <a:picLocks noChangeAspect="1"/>
          </p:cNvPicPr>
          <p:nvPr/>
        </p:nvPicPr>
        <p:blipFill>
          <a:blip r:embed="rId7"/>
          <a:stretch>
            <a:fillRect/>
          </a:stretch>
        </p:blipFill>
        <p:spPr>
          <a:xfrm>
            <a:off x="757878" y="2497244"/>
            <a:ext cx="2943636" cy="2238687"/>
          </a:xfrm>
          <a:prstGeom prst="rect">
            <a:avLst/>
          </a:prstGeom>
        </p:spPr>
      </p:pic>
      <p:sp>
        <p:nvSpPr>
          <p:cNvPr id="12" name="TextBox 11">
            <a:extLst>
              <a:ext uri="{FF2B5EF4-FFF2-40B4-BE49-F238E27FC236}">
                <a16:creationId xmlns:a16="http://schemas.microsoft.com/office/drawing/2014/main" id="{5C6B3624-53E0-8014-494B-A536CA2489DD}"/>
              </a:ext>
            </a:extLst>
          </p:cNvPr>
          <p:cNvSpPr txBox="1"/>
          <p:nvPr/>
        </p:nvSpPr>
        <p:spPr>
          <a:xfrm>
            <a:off x="4710545" y="3165407"/>
            <a:ext cx="4183005" cy="369332"/>
          </a:xfrm>
          <a:prstGeom prst="rect">
            <a:avLst/>
          </a:prstGeom>
          <a:noFill/>
        </p:spPr>
        <p:txBody>
          <a:bodyPr wrap="none" rtlCol="0">
            <a:spAutoFit/>
          </a:bodyPr>
          <a:lstStyle/>
          <a:p>
            <a:r>
              <a:rPr lang="en-US">
                <a:solidFill>
                  <a:srgbClr val="0070C0"/>
                </a:solidFill>
              </a:rPr>
              <a:t>Register the interceptor in the app module</a:t>
            </a:r>
          </a:p>
        </p:txBody>
      </p:sp>
      <p:cxnSp>
        <p:nvCxnSpPr>
          <p:cNvPr id="13" name="Straight Arrow Connector 12">
            <a:extLst>
              <a:ext uri="{FF2B5EF4-FFF2-40B4-BE49-F238E27FC236}">
                <a16:creationId xmlns:a16="http://schemas.microsoft.com/office/drawing/2014/main" id="{22271C03-89E5-E5D0-874D-03BBA5B72653}"/>
              </a:ext>
            </a:extLst>
          </p:cNvPr>
          <p:cNvCxnSpPr>
            <a:endCxn id="12" idx="1"/>
          </p:cNvCxnSpPr>
          <p:nvPr/>
        </p:nvCxnSpPr>
        <p:spPr>
          <a:xfrm flipV="1">
            <a:off x="3767220" y="3350073"/>
            <a:ext cx="943325" cy="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8FF3F7B-C778-4DC0-FDA9-3D2FFDC31C81}"/>
              </a:ext>
            </a:extLst>
          </p:cNvPr>
          <p:cNvSpPr txBox="1"/>
          <p:nvPr/>
        </p:nvSpPr>
        <p:spPr>
          <a:xfrm>
            <a:off x="920153" y="5377934"/>
            <a:ext cx="3318729" cy="369332"/>
          </a:xfrm>
          <a:prstGeom prst="rect">
            <a:avLst/>
          </a:prstGeom>
          <a:noFill/>
        </p:spPr>
        <p:txBody>
          <a:bodyPr wrap="none" rtlCol="0">
            <a:spAutoFit/>
          </a:bodyPr>
          <a:lstStyle/>
          <a:p>
            <a:r>
              <a:rPr lang="en-US">
                <a:solidFill>
                  <a:srgbClr val="0070C0"/>
                </a:solidFill>
              </a:rPr>
              <a:t>Invoking get with </a:t>
            </a:r>
            <a:r>
              <a:rPr lang="en-US" err="1">
                <a:solidFill>
                  <a:srgbClr val="0070C0"/>
                </a:solidFill>
              </a:rPr>
              <a:t>withCredentials</a:t>
            </a:r>
            <a:endParaRPr lang="en-US">
              <a:solidFill>
                <a:srgbClr val="0070C0"/>
              </a:solidFill>
            </a:endParaRPr>
          </a:p>
        </p:txBody>
      </p:sp>
      <p:cxnSp>
        <p:nvCxnSpPr>
          <p:cNvPr id="16" name="Straight Arrow Connector 15">
            <a:extLst>
              <a:ext uri="{FF2B5EF4-FFF2-40B4-BE49-F238E27FC236}">
                <a16:creationId xmlns:a16="http://schemas.microsoft.com/office/drawing/2014/main" id="{F93A95E6-6630-4F16-4CD9-5700656B5117}"/>
              </a:ext>
            </a:extLst>
          </p:cNvPr>
          <p:cNvCxnSpPr>
            <a:cxnSpLocks/>
            <a:endCxn id="14" idx="3"/>
          </p:cNvCxnSpPr>
          <p:nvPr/>
        </p:nvCxnSpPr>
        <p:spPr>
          <a:xfrm flipH="1">
            <a:off x="4238882" y="5562600"/>
            <a:ext cx="7898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A923D89-E9D7-4D7D-0471-D3E243B9B8C4}"/>
              </a:ext>
            </a:extLst>
          </p:cNvPr>
          <p:cNvSpPr txBox="1"/>
          <p:nvPr/>
        </p:nvSpPr>
        <p:spPr>
          <a:xfrm>
            <a:off x="5886973" y="2947525"/>
            <a:ext cx="6875650" cy="369332"/>
          </a:xfrm>
          <a:prstGeom prst="rect">
            <a:avLst/>
          </a:prstGeom>
          <a:noFill/>
        </p:spPr>
        <p:txBody>
          <a:bodyPr wrap="square">
            <a:spAutoFit/>
          </a:bodyPr>
          <a:lstStyle/>
          <a:p>
            <a:pPr algn="ctr"/>
            <a:r>
              <a:rPr lang="en-US" b="1" i="0" u="none" strike="noStrike">
                <a:solidFill>
                  <a:srgbClr val="FF0000"/>
                </a:solidFill>
                <a:effectLst/>
                <a:highlight>
                  <a:srgbClr val="FAFAFA"/>
                </a:highlight>
                <a:latin typeface="Space Grotesk"/>
              </a:rPr>
              <a:t>Angular 17</a:t>
            </a:r>
          </a:p>
        </p:txBody>
      </p:sp>
      <p:pic>
        <p:nvPicPr>
          <p:cNvPr id="18" name="Picture 2" descr="Angular - Property binding">
            <a:extLst>
              <a:ext uri="{FF2B5EF4-FFF2-40B4-BE49-F238E27FC236}">
                <a16:creationId xmlns:a16="http://schemas.microsoft.com/office/drawing/2014/main" id="{DE6F93E1-398A-C6D3-DAA7-DB7A2221BF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68682" y="1632162"/>
            <a:ext cx="998698" cy="13153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DF00AF0-73CB-CF2B-29D3-B6701773D356}"/>
              </a:ext>
            </a:extLst>
          </p:cNvPr>
          <p:cNvPicPr>
            <a:picLocks noChangeAspect="1"/>
          </p:cNvPicPr>
          <p:nvPr/>
        </p:nvPicPr>
        <p:blipFill>
          <a:blip r:embed="rId9"/>
          <a:stretch>
            <a:fillRect/>
          </a:stretch>
        </p:blipFill>
        <p:spPr>
          <a:xfrm>
            <a:off x="5098786" y="5226014"/>
            <a:ext cx="6173061" cy="857370"/>
          </a:xfrm>
          <a:prstGeom prst="rect">
            <a:avLst/>
          </a:prstGeom>
        </p:spPr>
      </p:pic>
    </p:spTree>
    <p:extLst>
      <p:ext uri="{BB962C8B-B14F-4D97-AF65-F5344CB8AC3E}">
        <p14:creationId xmlns:p14="http://schemas.microsoft.com/office/powerpoint/2010/main" val="2843599422"/>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DE0685-9DA9-8055-3B4C-32E9C61098B3}"/>
              </a:ext>
            </a:extLst>
          </p:cNvPr>
          <p:cNvPicPr>
            <a:picLocks noChangeAspect="1"/>
          </p:cNvPicPr>
          <p:nvPr/>
        </p:nvPicPr>
        <p:blipFill>
          <a:blip r:embed="rId4"/>
          <a:stretch>
            <a:fillRect/>
          </a:stretch>
        </p:blipFill>
        <p:spPr>
          <a:xfrm>
            <a:off x="3643044" y="855225"/>
            <a:ext cx="8642739" cy="5967605"/>
          </a:xfrm>
          <a:prstGeom prst="rect">
            <a:avLst/>
          </a:prstGeom>
          <a:ln w="25400">
            <a:solidFill>
              <a:schemeClr val="accent1"/>
            </a:solidFill>
          </a:ln>
        </p:spPr>
      </p:pic>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CSRF - PoC</a:t>
            </a:r>
            <a:endParaRPr lang="he-IL"/>
          </a:p>
        </p:txBody>
      </p:sp>
      <p:pic>
        <p:nvPicPr>
          <p:cNvPr id="10" name="Picture 2" descr="Hacker - Free security icons">
            <a:extLst>
              <a:ext uri="{FF2B5EF4-FFF2-40B4-BE49-F238E27FC236}">
                <a16:creationId xmlns:a16="http://schemas.microsoft.com/office/drawing/2014/main" id="{0E2DF810-56F3-C89E-7E77-5628F9E58B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18DA21-BC83-9BD9-AB0B-8FB6DA051004}"/>
              </a:ext>
            </a:extLst>
          </p:cNvPr>
          <p:cNvSpPr txBox="1"/>
          <p:nvPr/>
        </p:nvSpPr>
        <p:spPr>
          <a:xfrm>
            <a:off x="457199" y="2754923"/>
            <a:ext cx="2954215" cy="584775"/>
          </a:xfrm>
          <a:prstGeom prst="rect">
            <a:avLst/>
          </a:prstGeom>
          <a:noFill/>
        </p:spPr>
        <p:txBody>
          <a:bodyPr wrap="square" rtlCol="0">
            <a:spAutoFit/>
          </a:bodyPr>
          <a:lstStyle/>
          <a:p>
            <a:r>
              <a:rPr lang="en-US" sz="3200">
                <a:solidFill>
                  <a:srgbClr val="0070C0"/>
                </a:solidFill>
              </a:rPr>
              <a:t>Check Again </a:t>
            </a:r>
            <a:r>
              <a:rPr lang="en-US" sz="3200">
                <a:solidFill>
                  <a:srgbClr val="0070C0"/>
                </a:solidFill>
                <a:sym typeface="Wingdings" panose="05000000000000000000" pitchFamily="2" charset="2"/>
              </a:rPr>
              <a:t></a:t>
            </a:r>
            <a:endParaRPr lang="en-US" sz="3200">
              <a:solidFill>
                <a:srgbClr val="0070C0"/>
              </a:solidFill>
            </a:endParaRPr>
          </a:p>
        </p:txBody>
      </p:sp>
    </p:spTree>
    <p:extLst>
      <p:ext uri="{BB962C8B-B14F-4D97-AF65-F5344CB8AC3E}">
        <p14:creationId xmlns:p14="http://schemas.microsoft.com/office/powerpoint/2010/main" val="495924492"/>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p:txBody>
          <a:bodyPr>
            <a:normAutofit fontScale="90000"/>
          </a:bodyPr>
          <a:lstStyle/>
          <a:p>
            <a:r>
              <a:rPr lang="en-US" sz="8000" b="1" dirty="0">
                <a:solidFill>
                  <a:srgbClr val="0070C0"/>
                </a:solidFill>
                <a:effectLst>
                  <a:outerShdw blurRad="38100" dist="38100" dir="2700000" algn="tl">
                    <a:srgbClr val="000000">
                      <a:alpha val="43137"/>
                    </a:srgbClr>
                  </a:outerShdw>
                </a:effectLst>
              </a:rPr>
              <a:t>Part 4:</a:t>
            </a:r>
            <a:br>
              <a:rPr lang="en-US" sz="8000" b="1" dirty="0">
                <a:solidFill>
                  <a:srgbClr val="0070C0"/>
                </a:solidFill>
                <a:effectLst>
                  <a:outerShdw blurRad="38100" dist="38100" dir="2700000" algn="tl">
                    <a:srgbClr val="000000">
                      <a:alpha val="43137"/>
                    </a:srgbClr>
                  </a:outerShdw>
                </a:effectLst>
              </a:rPr>
            </a:br>
            <a:r>
              <a:rPr lang="en-US" sz="8000" b="1" dirty="0">
                <a:solidFill>
                  <a:srgbClr val="0070C0"/>
                </a:solidFill>
                <a:effectLst>
                  <a:outerShdw blurRad="38100" dist="38100" dir="2700000" algn="tl">
                    <a:srgbClr val="000000">
                      <a:alpha val="43137"/>
                    </a:srgbClr>
                  </a:outerShdw>
                </a:effectLst>
              </a:rPr>
              <a:t>Attacking and Defending </a:t>
            </a:r>
            <a:r>
              <a:rPr lang="en-US" sz="8000" b="1" dirty="0" err="1">
                <a:solidFill>
                  <a:srgbClr val="0070C0"/>
                </a:solidFill>
                <a:effectLst>
                  <a:outerShdw blurRad="38100" dist="38100" dir="2700000" algn="tl">
                    <a:srgbClr val="000000">
                      <a:alpha val="43137"/>
                    </a:srgbClr>
                  </a:outerShdw>
                </a:effectLst>
              </a:rPr>
              <a:t>.net</a:t>
            </a:r>
            <a:r>
              <a:rPr lang="en-US" sz="8000" b="1" dirty="0">
                <a:solidFill>
                  <a:srgbClr val="0070C0"/>
                </a:solidFill>
                <a:effectLst>
                  <a:outerShdw blurRad="38100" dist="38100" dir="2700000" algn="tl">
                    <a:srgbClr val="000000">
                      <a:alpha val="43137"/>
                    </a:srgbClr>
                  </a:outerShdw>
                </a:effectLst>
              </a:rPr>
              <a:t> core 8 web </a:t>
            </a:r>
            <a:r>
              <a:rPr lang="en-US" sz="8000" b="1" dirty="0" err="1">
                <a:solidFill>
                  <a:srgbClr val="0070C0"/>
                </a:solidFill>
                <a:effectLst>
                  <a:outerShdw blurRad="38100" dist="38100" dir="2700000" algn="tl">
                    <a:srgbClr val="000000">
                      <a:alpha val="43137"/>
                    </a:srgbClr>
                  </a:outerShdw>
                </a:effectLst>
              </a:rPr>
              <a:t>api</a:t>
            </a:r>
            <a:r>
              <a:rPr lang="en-US" sz="8000" b="1" dirty="0">
                <a:solidFill>
                  <a:srgbClr val="0070C0"/>
                </a:solidFill>
                <a:effectLst>
                  <a:outerShdw blurRad="38100" dist="38100" dir="2700000" algn="tl">
                    <a:srgbClr val="000000">
                      <a:alpha val="43137"/>
                    </a:srgbClr>
                  </a:outerShdw>
                </a:effectLst>
              </a:rPr>
              <a:t> – File Upload</a:t>
            </a:r>
            <a:endParaRPr lang="he-IL" sz="8000" dirty="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16783988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a:t>Hackers LOVE to upload!</a:t>
            </a:r>
          </a:p>
          <a:p>
            <a:pPr marL="0" indent="0">
              <a:buNone/>
            </a:pPr>
            <a:r>
              <a:rPr lang="en-US"/>
              <a:t>Try to upload a file.</a:t>
            </a:r>
          </a:p>
          <a:p>
            <a:pPr marL="0" indent="0">
              <a:buNone/>
            </a:pPr>
            <a:r>
              <a:rPr lang="en-US"/>
              <a:t>What files can you upload?</a:t>
            </a:r>
          </a:p>
          <a:p>
            <a:pPr marL="0" indent="0">
              <a:buNone/>
            </a:pPr>
            <a:r>
              <a:rPr lang="en-US"/>
              <a:t>What can you do with those files?</a:t>
            </a:r>
          </a:p>
          <a:p>
            <a:pPr marL="0" indent="0">
              <a:buNone/>
            </a:pPr>
            <a:r>
              <a:rPr lang="en-US"/>
              <a:t>	</a:t>
            </a:r>
            <a:endParaRPr lang="en-US">
              <a:solidFill>
                <a:schemeClr val="accent1"/>
              </a:solidFill>
            </a:endParaRP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acker - Free security icons">
            <a:extLst>
              <a:ext uri="{FF2B5EF4-FFF2-40B4-BE49-F238E27FC236}">
                <a16:creationId xmlns:a16="http://schemas.microsoft.com/office/drawing/2014/main" id="{608798CE-B262-27D6-825D-83C48F8B5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313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dirty="0">
                <a:solidFill>
                  <a:srgbClr val="0070C0"/>
                </a:solidFill>
              </a:rPr>
              <a:t>P</a:t>
            </a:r>
            <a:r>
              <a:rPr lang="en-US" dirty="0"/>
              <a:t>ermissions</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6F627B6-8A87-5108-3BDC-1C6403874CF3}"/>
                  </a:ext>
                </a:extLst>
              </p14:cNvPr>
              <p14:cNvContentPartPr/>
              <p14:nvPr/>
            </p14:nvContentPartPr>
            <p14:xfrm>
              <a:off x="1111090" y="5667441"/>
              <a:ext cx="169761" cy="151465"/>
            </p14:xfrm>
          </p:contentPart>
        </mc:Choice>
        <mc:Fallback xmlns="">
          <p:pic>
            <p:nvPicPr>
              <p:cNvPr id="2" name="Ink 1">
                <a:extLst>
                  <a:ext uri="{FF2B5EF4-FFF2-40B4-BE49-F238E27FC236}">
                    <a16:creationId xmlns:a16="http://schemas.microsoft.com/office/drawing/2014/main" id="{96F627B6-8A87-5108-3BDC-1C6403874CF3}"/>
                  </a:ext>
                </a:extLst>
              </p:cNvPr>
              <p:cNvPicPr/>
              <p:nvPr/>
            </p:nvPicPr>
            <p:blipFill>
              <a:blip r:embed="rId4"/>
              <a:stretch>
                <a:fillRect/>
              </a:stretch>
            </p:blipFill>
            <p:spPr>
              <a:xfrm>
                <a:off x="1090589" y="5646934"/>
                <a:ext cx="210763" cy="192479"/>
              </a:xfrm>
              <a:prstGeom prst="rect">
                <a:avLst/>
              </a:prstGeom>
            </p:spPr>
          </p:pic>
        </mc:Fallback>
      </mc:AlternateContent>
    </p:spTree>
    <p:extLst>
      <p:ext uri="{BB962C8B-B14F-4D97-AF65-F5344CB8AC3E}">
        <p14:creationId xmlns:p14="http://schemas.microsoft.com/office/powerpoint/2010/main" val="1161609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fontScale="92500" lnSpcReduction="10000"/>
          </a:bodyPr>
          <a:lstStyle/>
          <a:p>
            <a:pPr marL="0" indent="0">
              <a:buNone/>
            </a:pPr>
            <a:r>
              <a:rPr lang="en-US" b="1"/>
              <a:t>The risks of unrestricted file upload</a:t>
            </a:r>
          </a:p>
          <a:p>
            <a:r>
              <a:rPr lang="en-US"/>
              <a:t>Malware Upload</a:t>
            </a:r>
          </a:p>
          <a:p>
            <a:r>
              <a:rPr lang="en-US"/>
              <a:t>Web Shells, executables</a:t>
            </a:r>
          </a:p>
          <a:p>
            <a:r>
              <a:rPr lang="en-US"/>
              <a:t>Overwriting Important Files</a:t>
            </a:r>
          </a:p>
          <a:p>
            <a:r>
              <a:rPr lang="en-US"/>
              <a:t>Denial of Service (DoS)</a:t>
            </a:r>
          </a:p>
          <a:p>
            <a:r>
              <a:rPr lang="en-US"/>
              <a:t>Storage of Illegal Content</a:t>
            </a:r>
          </a:p>
          <a:p>
            <a:r>
              <a:rPr lang="en-US"/>
              <a:t>Cross-site Scripting (XSS)</a:t>
            </a:r>
          </a:p>
          <a:p>
            <a:r>
              <a:rPr lang="en-US"/>
              <a:t>Bypassing File Type Restrictions**</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person with long red hair&#10;&#10;Description automatically generated">
            <a:extLst>
              <a:ext uri="{FF2B5EF4-FFF2-40B4-BE49-F238E27FC236}">
                <a16:creationId xmlns:a16="http://schemas.microsoft.com/office/drawing/2014/main" id="{7F1C4CD1-7E8B-9DFC-0203-136346DAD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Tree>
    <p:extLst>
      <p:ext uri="{BB962C8B-B14F-4D97-AF65-F5344CB8AC3E}">
        <p14:creationId xmlns:p14="http://schemas.microsoft.com/office/powerpoint/2010/main" val="24294600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fontScale="92500" lnSpcReduction="10000"/>
          </a:bodyPr>
          <a:lstStyle/>
          <a:p>
            <a:pPr marL="0" indent="0">
              <a:buNone/>
            </a:pPr>
            <a:r>
              <a:rPr lang="en-US" b="1"/>
              <a:t>The risks of unrestricted file upload</a:t>
            </a:r>
          </a:p>
          <a:p>
            <a:r>
              <a:rPr lang="en-US"/>
              <a:t>Malware Upload</a:t>
            </a:r>
          </a:p>
          <a:p>
            <a:r>
              <a:rPr lang="en-US"/>
              <a:t>Web Shells, executables</a:t>
            </a:r>
          </a:p>
          <a:p>
            <a:r>
              <a:rPr lang="en-US"/>
              <a:t>Overwriting Important Files</a:t>
            </a:r>
          </a:p>
          <a:p>
            <a:r>
              <a:rPr lang="en-US"/>
              <a:t>Overwriting other users Files</a:t>
            </a:r>
          </a:p>
          <a:p>
            <a:r>
              <a:rPr lang="en-US"/>
              <a:t>Denial of Service (DoS)</a:t>
            </a:r>
          </a:p>
          <a:p>
            <a:r>
              <a:rPr lang="en-US"/>
              <a:t>Storage of Illegal Content</a:t>
            </a:r>
          </a:p>
          <a:p>
            <a:r>
              <a:rPr lang="en-US"/>
              <a:t>Cross-site Scripting (XSS)</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person with long red hair&#10;&#10;Description automatically generated">
            <a:extLst>
              <a:ext uri="{FF2B5EF4-FFF2-40B4-BE49-F238E27FC236}">
                <a16:creationId xmlns:a16="http://schemas.microsoft.com/office/drawing/2014/main" id="{7F1C4CD1-7E8B-9DFC-0203-136346DAD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
        <p:nvSpPr>
          <p:cNvPr id="5" name="TextBox 4">
            <a:extLst>
              <a:ext uri="{FF2B5EF4-FFF2-40B4-BE49-F238E27FC236}">
                <a16:creationId xmlns:a16="http://schemas.microsoft.com/office/drawing/2014/main" id="{51946FFC-808E-9A43-6746-C055A964AE86}"/>
              </a:ext>
            </a:extLst>
          </p:cNvPr>
          <p:cNvSpPr txBox="1"/>
          <p:nvPr/>
        </p:nvSpPr>
        <p:spPr>
          <a:xfrm>
            <a:off x="5943600" y="2850972"/>
            <a:ext cx="4747846" cy="1569660"/>
          </a:xfrm>
          <a:prstGeom prst="rect">
            <a:avLst/>
          </a:prstGeom>
          <a:noFill/>
        </p:spPr>
        <p:txBody>
          <a:bodyPr wrap="square" rtlCol="0">
            <a:spAutoFit/>
          </a:bodyPr>
          <a:lstStyle/>
          <a:p>
            <a:r>
              <a:rPr lang="en-US" sz="3200" dirty="0">
                <a:solidFill>
                  <a:srgbClr val="FF0000"/>
                </a:solidFill>
              </a:rPr>
              <a:t>What is going to happen if you’ll overwrite the </a:t>
            </a:r>
            <a:r>
              <a:rPr lang="en-US" sz="3200" dirty="0" err="1">
                <a:solidFill>
                  <a:srgbClr val="FF0000"/>
                </a:solidFill>
              </a:rPr>
              <a:t>appsettings.json</a:t>
            </a:r>
            <a:r>
              <a:rPr lang="en-US" sz="3200" dirty="0">
                <a:solidFill>
                  <a:srgbClr val="FF0000"/>
                </a:solidFill>
              </a:rPr>
              <a:t>?</a:t>
            </a:r>
          </a:p>
        </p:txBody>
      </p:sp>
    </p:spTree>
    <p:extLst>
      <p:ext uri="{BB962C8B-B14F-4D97-AF65-F5344CB8AC3E}">
        <p14:creationId xmlns:p14="http://schemas.microsoft.com/office/powerpoint/2010/main" val="2387233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0A4F-E184-4F8C-19CC-A24846EEBBD7}"/>
              </a:ext>
            </a:extLst>
          </p:cNvPr>
          <p:cNvSpPr>
            <a:spLocks noGrp="1"/>
          </p:cNvSpPr>
          <p:nvPr>
            <p:ph type="title"/>
          </p:nvPr>
        </p:nvSpPr>
        <p:spPr>
          <a:xfrm>
            <a:off x="648393" y="951358"/>
            <a:ext cx="11543608" cy="851103"/>
          </a:xfrm>
        </p:spPr>
        <p:txBody>
          <a:bodyPr/>
          <a:lstStyle/>
          <a:p>
            <a:r>
              <a:rPr lang="en-US"/>
              <a:t>Workshop Outline</a:t>
            </a:r>
            <a:endParaRPr lang="he-IL"/>
          </a:p>
        </p:txBody>
      </p:sp>
      <p:sp>
        <p:nvSpPr>
          <p:cNvPr id="3" name="Content Placeholder 2">
            <a:extLst>
              <a:ext uri="{FF2B5EF4-FFF2-40B4-BE49-F238E27FC236}">
                <a16:creationId xmlns:a16="http://schemas.microsoft.com/office/drawing/2014/main" id="{02344C0C-AB3D-676E-46E1-293821DC7FBF}"/>
              </a:ext>
            </a:extLst>
          </p:cNvPr>
          <p:cNvSpPr>
            <a:spLocks noGrp="1"/>
          </p:cNvSpPr>
          <p:nvPr>
            <p:ph idx="1"/>
          </p:nvPr>
        </p:nvSpPr>
        <p:spPr/>
        <p:txBody>
          <a:bodyPr>
            <a:normAutofit/>
          </a:bodyPr>
          <a:lstStyle/>
          <a:p>
            <a:pPr marL="742950" indent="-742950">
              <a:buFont typeface="+mj-lt"/>
              <a:buAutoNum type="arabicPeriod"/>
            </a:pPr>
            <a:r>
              <a:rPr lang="en-US" dirty="0"/>
              <a:t>Attacks against Angular17 and protections</a:t>
            </a:r>
          </a:p>
          <a:p>
            <a:pPr marL="971550" lvl="1" indent="-514350">
              <a:buFont typeface="+mj-lt"/>
              <a:buAutoNum type="alphaLcPeriod"/>
            </a:pPr>
            <a:r>
              <a:rPr lang="en-US" dirty="0"/>
              <a:t>XSS protection </a:t>
            </a:r>
          </a:p>
          <a:p>
            <a:pPr marL="971550" lvl="1" indent="-514350">
              <a:buFont typeface="+mj-lt"/>
              <a:buAutoNum type="alphaLcPeriod"/>
            </a:pPr>
            <a:r>
              <a:rPr lang="en-US" dirty="0"/>
              <a:t>Unpatched component – exploiting and mitigating vulnerable third party</a:t>
            </a:r>
          </a:p>
          <a:p>
            <a:pPr marL="971550" lvl="1" indent="-514350">
              <a:buFont typeface="+mj-lt"/>
              <a:buAutoNum type="alphaLcPeriod"/>
            </a:pPr>
            <a:r>
              <a:rPr lang="en-US" dirty="0"/>
              <a:t>CSRF and Cookies security features</a:t>
            </a:r>
          </a:p>
          <a:p>
            <a:pPr marL="971550" lvl="1" indent="-514350">
              <a:buFont typeface="+mj-lt"/>
              <a:buAutoNum type="alphaLcPeriod"/>
            </a:pPr>
            <a:r>
              <a:rPr lang="en-US" dirty="0"/>
              <a:t>anti-CSRF mechanism</a:t>
            </a:r>
          </a:p>
          <a:p>
            <a:pPr marL="971550" lvl="1" indent="-514350">
              <a:buFont typeface="+mj-lt"/>
              <a:buAutoNum type="alphaLcPeriod"/>
            </a:pPr>
            <a:r>
              <a:rPr lang="en-US" dirty="0"/>
              <a:t>Oh no, Secrets in the client</a:t>
            </a:r>
          </a:p>
          <a:p>
            <a:pPr marL="0" indent="0">
              <a:buNone/>
            </a:pPr>
            <a:endParaRPr lang="en-US" dirty="0"/>
          </a:p>
          <a:p>
            <a:pPr marL="742950" indent="-742950">
              <a:buFont typeface="+mj-lt"/>
              <a:buAutoNum type="arabicPeriod"/>
            </a:pPr>
            <a:endParaRPr lang="en-US" dirty="0"/>
          </a:p>
        </p:txBody>
      </p:sp>
    </p:spTree>
    <p:extLst>
      <p:ext uri="{BB962C8B-B14F-4D97-AF65-F5344CB8AC3E}">
        <p14:creationId xmlns:p14="http://schemas.microsoft.com/office/powerpoint/2010/main" val="25930244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Exploit!</a:t>
            </a:r>
          </a:p>
          <a:p>
            <a:r>
              <a:rPr lang="en-US" dirty="0"/>
              <a:t>Upload an exe file</a:t>
            </a:r>
          </a:p>
          <a:p>
            <a:r>
              <a:rPr lang="en-US" dirty="0"/>
              <a:t>Override the </a:t>
            </a:r>
            <a:r>
              <a:rPr lang="en-US" dirty="0" err="1"/>
              <a:t>appsettings.json</a:t>
            </a:r>
            <a:r>
              <a:rPr lang="en-US" dirty="0"/>
              <a:t>  </a:t>
            </a:r>
          </a:p>
          <a:p>
            <a:endParaRPr lang="en-US" dirty="0"/>
          </a:p>
          <a:p>
            <a:pPr marL="0" indent="0">
              <a:buNone/>
            </a:pPr>
            <a:r>
              <a:rPr lang="en-US" dirty="0"/>
              <a:t>NOTE:</a:t>
            </a:r>
            <a:br>
              <a:rPr lang="en-US" dirty="0"/>
            </a:br>
            <a:r>
              <a:rPr lang="en-US" dirty="0"/>
              <a:t>For simplicity, disable CSRF/Anti-forgery</a:t>
            </a:r>
          </a:p>
          <a:p>
            <a:pPr marL="0" indent="0">
              <a:buNone/>
            </a:pPr>
            <a:endParaRPr lang="en-US"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2" descr="Hacker - Free security icons">
            <a:extLst>
              <a:ext uri="{FF2B5EF4-FFF2-40B4-BE49-F238E27FC236}">
                <a16:creationId xmlns:a16="http://schemas.microsoft.com/office/drawing/2014/main" id="{1F7B58E8-D0A8-0FF5-CFA3-A2E149159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DCEDE2-6224-7E4B-DA69-6CE6608E2591}"/>
              </a:ext>
            </a:extLst>
          </p:cNvPr>
          <p:cNvSpPr txBox="1"/>
          <p:nvPr/>
        </p:nvSpPr>
        <p:spPr>
          <a:xfrm>
            <a:off x="6956772" y="2153215"/>
            <a:ext cx="3915508" cy="2246769"/>
          </a:xfrm>
          <a:prstGeom prst="rect">
            <a:avLst/>
          </a:prstGeom>
          <a:noFill/>
        </p:spPr>
        <p:txBody>
          <a:bodyPr wrap="square" rtlCol="0">
            <a:spAutoFit/>
          </a:bodyPr>
          <a:lstStyle/>
          <a:p>
            <a:r>
              <a:rPr lang="en-US" sz="2800" dirty="0">
                <a:solidFill>
                  <a:srgbClr val="FF0000"/>
                </a:solidFill>
              </a:rPr>
              <a:t>You can use:</a:t>
            </a:r>
          </a:p>
          <a:p>
            <a:r>
              <a:rPr lang="en-US" sz="2800" dirty="0">
                <a:solidFill>
                  <a:srgbClr val="FF0000"/>
                </a:solidFill>
              </a:rPr>
              <a:t>burp, </a:t>
            </a:r>
            <a:br>
              <a:rPr lang="en-US" sz="2800" dirty="0">
                <a:solidFill>
                  <a:srgbClr val="FF0000"/>
                </a:solidFill>
              </a:rPr>
            </a:br>
            <a:r>
              <a:rPr lang="en-US" sz="2800" dirty="0">
                <a:solidFill>
                  <a:srgbClr val="FF0000"/>
                </a:solidFill>
              </a:rPr>
              <a:t>C# console application, </a:t>
            </a:r>
            <a:br>
              <a:rPr lang="en-US" sz="2800" dirty="0">
                <a:solidFill>
                  <a:srgbClr val="FF0000"/>
                </a:solidFill>
              </a:rPr>
            </a:br>
            <a:r>
              <a:rPr lang="en-US" sz="2800" dirty="0">
                <a:solidFill>
                  <a:srgbClr val="FF0000"/>
                </a:solidFill>
              </a:rPr>
              <a:t>python script , PowerShell </a:t>
            </a:r>
          </a:p>
        </p:txBody>
      </p:sp>
    </p:spTree>
    <p:extLst>
      <p:ext uri="{BB962C8B-B14F-4D97-AF65-F5344CB8AC3E}">
        <p14:creationId xmlns:p14="http://schemas.microsoft.com/office/powerpoint/2010/main" val="7471801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Override the </a:t>
            </a:r>
            <a:r>
              <a:rPr lang="en-US" b="1" err="1"/>
              <a:t>appsettings</a:t>
            </a:r>
            <a:endParaRPr lang="en-US" b="1"/>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person with long red hair&#10;&#10;Description automatically generated">
            <a:extLst>
              <a:ext uri="{FF2B5EF4-FFF2-40B4-BE49-F238E27FC236}">
                <a16:creationId xmlns:a16="http://schemas.microsoft.com/office/drawing/2014/main" id="{7F1C4CD1-7E8B-9DFC-0203-136346DAD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13" name="Picture 12">
            <a:extLst>
              <a:ext uri="{FF2B5EF4-FFF2-40B4-BE49-F238E27FC236}">
                <a16:creationId xmlns:a16="http://schemas.microsoft.com/office/drawing/2014/main" id="{86677433-0586-A5AA-5A18-139B0A691498}"/>
              </a:ext>
            </a:extLst>
          </p:cNvPr>
          <p:cNvPicPr>
            <a:picLocks noChangeAspect="1"/>
          </p:cNvPicPr>
          <p:nvPr/>
        </p:nvPicPr>
        <p:blipFill>
          <a:blip r:embed="rId4"/>
          <a:stretch>
            <a:fillRect/>
          </a:stretch>
        </p:blipFill>
        <p:spPr>
          <a:xfrm>
            <a:off x="785459" y="2808809"/>
            <a:ext cx="7792537" cy="3429479"/>
          </a:xfrm>
          <a:prstGeom prst="rect">
            <a:avLst/>
          </a:prstGeom>
          <a:ln w="25400">
            <a:solidFill>
              <a:srgbClr val="0070C0"/>
            </a:solidFill>
          </a:ln>
        </p:spPr>
      </p:pic>
      <p:sp>
        <p:nvSpPr>
          <p:cNvPr id="14" name="TextBox 13">
            <a:extLst>
              <a:ext uri="{FF2B5EF4-FFF2-40B4-BE49-F238E27FC236}">
                <a16:creationId xmlns:a16="http://schemas.microsoft.com/office/drawing/2014/main" id="{FBFCEAF3-6033-1C9A-D332-7AC4D4583B83}"/>
              </a:ext>
            </a:extLst>
          </p:cNvPr>
          <p:cNvSpPr txBox="1"/>
          <p:nvPr/>
        </p:nvSpPr>
        <p:spPr>
          <a:xfrm>
            <a:off x="8577996" y="3429000"/>
            <a:ext cx="2109216" cy="1477328"/>
          </a:xfrm>
          <a:prstGeom prst="rect">
            <a:avLst/>
          </a:prstGeom>
          <a:noFill/>
        </p:spPr>
        <p:txBody>
          <a:bodyPr wrap="square" rtlCol="0">
            <a:spAutoFit/>
          </a:bodyPr>
          <a:lstStyle/>
          <a:p>
            <a:r>
              <a:rPr lang="en-US" b="1" dirty="0">
                <a:solidFill>
                  <a:srgbClr val="FF0000"/>
                </a:solidFill>
              </a:rPr>
              <a:t>Developers are the best hackers </a:t>
            </a:r>
            <a:r>
              <a:rPr lang="en-US" b="1" dirty="0">
                <a:solidFill>
                  <a:srgbClr val="FF0000"/>
                </a:solidFill>
                <a:sym typeface="Wingdings" panose="05000000000000000000" pitchFamily="2" charset="2"/>
              </a:rPr>
              <a:t></a:t>
            </a:r>
          </a:p>
          <a:p>
            <a:r>
              <a:rPr lang="en-US" b="1" dirty="0">
                <a:solidFill>
                  <a:srgbClr val="FF0000"/>
                </a:solidFill>
                <a:sym typeface="Wingdings" panose="05000000000000000000" pitchFamily="2" charset="2"/>
              </a:rPr>
              <a:t>You don’t need tools, you have </a:t>
            </a:r>
            <a:r>
              <a:rPr lang="en-US" b="1" dirty="0" err="1">
                <a:solidFill>
                  <a:srgbClr val="FF0000"/>
                </a:solidFill>
                <a:sym typeface="Wingdings" panose="05000000000000000000" pitchFamily="2" charset="2"/>
              </a:rPr>
              <a:t>csharp</a:t>
            </a:r>
            <a:r>
              <a:rPr lang="en-US" b="1" dirty="0">
                <a:solidFill>
                  <a:srgbClr val="FF0000"/>
                </a:solidFill>
                <a:sym typeface="Wingdings" panose="05000000000000000000" pitchFamily="2" charset="2"/>
              </a:rPr>
              <a:t>!</a:t>
            </a:r>
            <a:endParaRPr lang="en-US" b="1" dirty="0">
              <a:solidFill>
                <a:srgbClr val="FF0000"/>
              </a:solidFill>
            </a:endParaRPr>
          </a:p>
        </p:txBody>
      </p:sp>
    </p:spTree>
    <p:extLst>
      <p:ext uri="{BB962C8B-B14F-4D97-AF65-F5344CB8AC3E}">
        <p14:creationId xmlns:p14="http://schemas.microsoft.com/office/powerpoint/2010/main" val="27359357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Restrict File Upload!</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What should you take care of?</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Graphic 6" descr="Programmer female with solid fill">
            <a:extLst>
              <a:ext uri="{FF2B5EF4-FFF2-40B4-BE49-F238E27FC236}">
                <a16:creationId xmlns:a16="http://schemas.microsoft.com/office/drawing/2014/main" id="{F9CD3A54-A323-A3DC-26B3-C14E73F43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3062327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Restrict File Upload!</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What should you take care of?</a:t>
            </a:r>
          </a:p>
          <a:p>
            <a:pPr marL="0" indent="0">
              <a:buNone/>
            </a:pPr>
            <a:r>
              <a:rPr lang="en-US" strike="sngStrike" dirty="0"/>
              <a:t>Block problematic extensions</a:t>
            </a:r>
          </a:p>
          <a:p>
            <a:pPr marL="0" indent="0">
              <a:buNone/>
            </a:pPr>
            <a:r>
              <a:rPr lang="en-US" dirty="0"/>
              <a:t>Allow specific extensions</a:t>
            </a:r>
          </a:p>
          <a:p>
            <a:pPr marL="0" indent="0">
              <a:buNone/>
            </a:pPr>
            <a:r>
              <a:rPr lang="en-US" dirty="0"/>
              <a:t>Allow specific </a:t>
            </a:r>
            <a:r>
              <a:rPr lang="en-US" dirty="0" err="1"/>
              <a:t>mimetypes</a:t>
            </a:r>
            <a:endParaRPr lang="en-US" dirty="0"/>
          </a:p>
          <a:p>
            <a:pPr marL="0" indent="0">
              <a:buNone/>
            </a:pPr>
            <a:r>
              <a:rPr lang="en-US" dirty="0"/>
              <a:t>Make sure the upload takes place in a dedicated folder</a:t>
            </a:r>
          </a:p>
          <a:p>
            <a:pPr marL="0" indent="0">
              <a:buNone/>
            </a:pPr>
            <a:r>
              <a:rPr lang="en-US" dirty="0"/>
              <a:t>Give the uploaded file a unique name </a:t>
            </a:r>
          </a:p>
          <a:p>
            <a:pPr marL="0" indent="0">
              <a:buNone/>
            </a:pPr>
            <a:r>
              <a:rPr lang="en-US" dirty="0"/>
              <a:t>Pay Attention to error messages you return to the client</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Graphic 6" descr="Programmer female with solid fill">
            <a:extLst>
              <a:ext uri="{FF2B5EF4-FFF2-40B4-BE49-F238E27FC236}">
                <a16:creationId xmlns:a16="http://schemas.microsoft.com/office/drawing/2014/main" id="{F9CD3A54-A323-A3DC-26B3-C14E73F43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6870545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Restrict File Upload!</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What is missing here?</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4BFCA0BF-7B96-323D-A06A-9CD495E45A10}"/>
              </a:ext>
            </a:extLst>
          </p:cNvPr>
          <p:cNvPicPr>
            <a:picLocks noChangeAspect="1"/>
          </p:cNvPicPr>
          <p:nvPr/>
        </p:nvPicPr>
        <p:blipFill>
          <a:blip r:embed="rId3"/>
          <a:stretch>
            <a:fillRect/>
          </a:stretch>
        </p:blipFill>
        <p:spPr>
          <a:xfrm>
            <a:off x="237722" y="3000294"/>
            <a:ext cx="5620534" cy="1162212"/>
          </a:xfrm>
          <a:prstGeom prst="rect">
            <a:avLst/>
          </a:prstGeom>
          <a:ln w="25400">
            <a:solidFill>
              <a:srgbClr val="0070C0"/>
            </a:solidFill>
          </a:ln>
        </p:spPr>
      </p:pic>
      <p:pic>
        <p:nvPicPr>
          <p:cNvPr id="12" name="Picture 11">
            <a:extLst>
              <a:ext uri="{FF2B5EF4-FFF2-40B4-BE49-F238E27FC236}">
                <a16:creationId xmlns:a16="http://schemas.microsoft.com/office/drawing/2014/main" id="{4DADE192-9CD8-7452-E467-3C979E19AD67}"/>
              </a:ext>
            </a:extLst>
          </p:cNvPr>
          <p:cNvPicPr>
            <a:picLocks noChangeAspect="1"/>
          </p:cNvPicPr>
          <p:nvPr/>
        </p:nvPicPr>
        <p:blipFill>
          <a:blip r:embed="rId4"/>
          <a:stretch>
            <a:fillRect/>
          </a:stretch>
        </p:blipFill>
        <p:spPr>
          <a:xfrm>
            <a:off x="1266565" y="4905560"/>
            <a:ext cx="4591691" cy="1324160"/>
          </a:xfrm>
          <a:prstGeom prst="rect">
            <a:avLst/>
          </a:prstGeom>
          <a:ln w="25400">
            <a:solidFill>
              <a:srgbClr val="0070C0"/>
            </a:solidFill>
          </a:ln>
        </p:spPr>
      </p:pic>
      <p:pic>
        <p:nvPicPr>
          <p:cNvPr id="16" name="Picture 15">
            <a:extLst>
              <a:ext uri="{FF2B5EF4-FFF2-40B4-BE49-F238E27FC236}">
                <a16:creationId xmlns:a16="http://schemas.microsoft.com/office/drawing/2014/main" id="{AE8F29C7-50B7-3E39-B577-58C4EF47D470}"/>
              </a:ext>
            </a:extLst>
          </p:cNvPr>
          <p:cNvPicPr>
            <a:picLocks noChangeAspect="1"/>
          </p:cNvPicPr>
          <p:nvPr/>
        </p:nvPicPr>
        <p:blipFill>
          <a:blip r:embed="rId5"/>
          <a:stretch>
            <a:fillRect/>
          </a:stretch>
        </p:blipFill>
        <p:spPr>
          <a:xfrm>
            <a:off x="6096000" y="3000294"/>
            <a:ext cx="5811061" cy="3229426"/>
          </a:xfrm>
          <a:prstGeom prst="rect">
            <a:avLst/>
          </a:prstGeom>
          <a:ln w="25400">
            <a:solidFill>
              <a:srgbClr val="0070C0"/>
            </a:solidFill>
          </a:ln>
        </p:spPr>
      </p:pic>
    </p:spTree>
    <p:extLst>
      <p:ext uri="{BB962C8B-B14F-4D97-AF65-F5344CB8AC3E}">
        <p14:creationId xmlns:p14="http://schemas.microsoft.com/office/powerpoint/2010/main" val="2798021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Restrict File Upload!</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Check the magic bytes to find the </a:t>
            </a:r>
            <a:r>
              <a:rPr lang="en-US" b="1" err="1"/>
              <a:t>mimetype</a:t>
            </a:r>
            <a:endParaRPr lang="en-US" b="1"/>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1F0C7E92-22F7-E7E0-FD50-D8EF95774717}"/>
              </a:ext>
            </a:extLst>
          </p:cNvPr>
          <p:cNvPicPr>
            <a:picLocks noChangeAspect="1"/>
          </p:cNvPicPr>
          <p:nvPr/>
        </p:nvPicPr>
        <p:blipFill>
          <a:blip r:embed="rId3"/>
          <a:stretch>
            <a:fillRect/>
          </a:stretch>
        </p:blipFill>
        <p:spPr>
          <a:xfrm>
            <a:off x="648393" y="2826834"/>
            <a:ext cx="8068801" cy="2667372"/>
          </a:xfrm>
          <a:prstGeom prst="rect">
            <a:avLst/>
          </a:prstGeom>
          <a:ln w="25400">
            <a:solidFill>
              <a:srgbClr val="0070C0"/>
            </a:solidFill>
          </a:ln>
        </p:spPr>
      </p:pic>
    </p:spTree>
    <p:extLst>
      <p:ext uri="{BB962C8B-B14F-4D97-AF65-F5344CB8AC3E}">
        <p14:creationId xmlns:p14="http://schemas.microsoft.com/office/powerpoint/2010/main" val="22601869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Restrict File Upload!</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Check the magic bytes to find the </a:t>
            </a:r>
            <a:r>
              <a:rPr lang="en-US" b="1" dirty="0" err="1"/>
              <a:t>mimetype</a:t>
            </a:r>
            <a:endParaRPr lang="en-US" b="1"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CF92CD5-510E-00C5-9B3B-9384BDFF3058}"/>
              </a:ext>
            </a:extLst>
          </p:cNvPr>
          <p:cNvPicPr>
            <a:picLocks noChangeAspect="1"/>
          </p:cNvPicPr>
          <p:nvPr/>
        </p:nvPicPr>
        <p:blipFill>
          <a:blip r:embed="rId3"/>
          <a:stretch>
            <a:fillRect/>
          </a:stretch>
        </p:blipFill>
        <p:spPr>
          <a:xfrm>
            <a:off x="767718" y="2780571"/>
            <a:ext cx="8145012" cy="3067478"/>
          </a:xfrm>
          <a:prstGeom prst="rect">
            <a:avLst/>
          </a:prstGeom>
          <a:ln w="25400">
            <a:solidFill>
              <a:srgbClr val="0070C0"/>
            </a:solidFill>
          </a:ln>
        </p:spPr>
      </p:pic>
      <p:pic>
        <p:nvPicPr>
          <p:cNvPr id="10" name="Picture 9">
            <a:extLst>
              <a:ext uri="{FF2B5EF4-FFF2-40B4-BE49-F238E27FC236}">
                <a16:creationId xmlns:a16="http://schemas.microsoft.com/office/drawing/2014/main" id="{45EAC738-26C2-B577-1E47-C8E63E52BB5F}"/>
              </a:ext>
            </a:extLst>
          </p:cNvPr>
          <p:cNvPicPr>
            <a:picLocks noChangeAspect="1"/>
          </p:cNvPicPr>
          <p:nvPr/>
        </p:nvPicPr>
        <p:blipFill>
          <a:blip r:embed="rId4"/>
          <a:stretch>
            <a:fillRect/>
          </a:stretch>
        </p:blipFill>
        <p:spPr>
          <a:xfrm>
            <a:off x="7094822" y="5439852"/>
            <a:ext cx="4324954" cy="933580"/>
          </a:xfrm>
          <a:prstGeom prst="rect">
            <a:avLst/>
          </a:prstGeom>
          <a:ln w="25400">
            <a:solidFill>
              <a:srgbClr val="0070C0"/>
            </a:solidFill>
          </a:ln>
        </p:spPr>
      </p:pic>
    </p:spTree>
    <p:extLst>
      <p:ext uri="{BB962C8B-B14F-4D97-AF65-F5344CB8AC3E}">
        <p14:creationId xmlns:p14="http://schemas.microsoft.com/office/powerpoint/2010/main" val="30875232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Check yourself after the fix!</a:t>
            </a:r>
          </a:p>
          <a:p>
            <a:r>
              <a:rPr lang="en-US" dirty="0"/>
              <a:t>Upload an exe file</a:t>
            </a:r>
          </a:p>
          <a:p>
            <a:r>
              <a:rPr lang="en-US" dirty="0"/>
              <a:t>Exploit the upload functionality to overrun the </a:t>
            </a:r>
            <a:r>
              <a:rPr lang="en-US" dirty="0" err="1"/>
              <a:t>appsettings.json</a:t>
            </a:r>
            <a:r>
              <a:rPr lang="en-US" dirty="0"/>
              <a:t>  </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2" descr="Hacker - Free security icons">
            <a:extLst>
              <a:ext uri="{FF2B5EF4-FFF2-40B4-BE49-F238E27FC236}">
                <a16:creationId xmlns:a16="http://schemas.microsoft.com/office/drawing/2014/main" id="{1F7B58E8-D0A8-0FF5-CFA3-A2E149159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DCEDE2-6224-7E4B-DA69-6CE6608E2591}"/>
              </a:ext>
            </a:extLst>
          </p:cNvPr>
          <p:cNvSpPr txBox="1"/>
          <p:nvPr/>
        </p:nvSpPr>
        <p:spPr>
          <a:xfrm>
            <a:off x="4466492" y="3794323"/>
            <a:ext cx="3915508" cy="1384995"/>
          </a:xfrm>
          <a:prstGeom prst="rect">
            <a:avLst/>
          </a:prstGeom>
          <a:noFill/>
        </p:spPr>
        <p:txBody>
          <a:bodyPr wrap="square" rtlCol="0">
            <a:spAutoFit/>
          </a:bodyPr>
          <a:lstStyle/>
          <a:p>
            <a:r>
              <a:rPr lang="en-US" sz="2800" dirty="0">
                <a:solidFill>
                  <a:srgbClr val="FF0000"/>
                </a:solidFill>
              </a:rPr>
              <a:t>You can use burp,  console application in C#, python, PowerShell </a:t>
            </a:r>
          </a:p>
        </p:txBody>
      </p:sp>
    </p:spTree>
    <p:extLst>
      <p:ext uri="{BB962C8B-B14F-4D97-AF65-F5344CB8AC3E}">
        <p14:creationId xmlns:p14="http://schemas.microsoft.com/office/powerpoint/2010/main" val="39448643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r>
              <a:rPr lang="en-US"/>
              <a:t>Detect an alternative method to upload </a:t>
            </a:r>
            <a:br>
              <a:rPr lang="en-US"/>
            </a:br>
            <a:r>
              <a:rPr lang="en-US"/>
              <a:t>recipes</a:t>
            </a:r>
          </a:p>
          <a:p>
            <a:r>
              <a:rPr lang="en-US"/>
              <a:t>How can you exploit the functionality?</a:t>
            </a:r>
          </a:p>
          <a:p>
            <a:r>
              <a:rPr lang="en-US"/>
              <a:t>Try to get files that you’re not allowed to</a:t>
            </a:r>
          </a:p>
          <a:p>
            <a:r>
              <a:rPr lang="en-US"/>
              <a:t>Try to exploit the vulnerability to get information</a:t>
            </a:r>
          </a:p>
          <a:p>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2" descr="Hacker - Free security icons">
            <a:extLst>
              <a:ext uri="{FF2B5EF4-FFF2-40B4-BE49-F238E27FC236}">
                <a16:creationId xmlns:a16="http://schemas.microsoft.com/office/drawing/2014/main" id="{1F7B58E8-D0A8-0FF5-CFA3-A2E149159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2667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r>
              <a:rPr lang="en-US"/>
              <a:t>Detect an alternative method to upload </a:t>
            </a:r>
            <a:br>
              <a:rPr lang="en-US"/>
            </a:br>
            <a:r>
              <a:rPr lang="en-US"/>
              <a:t>recipes</a:t>
            </a:r>
          </a:p>
          <a:p>
            <a:r>
              <a:rPr lang="en-US"/>
              <a:t>How can you exploit the functionality?</a:t>
            </a:r>
          </a:p>
          <a:p>
            <a:r>
              <a:rPr lang="en-US"/>
              <a:t>Try to get files that you’re not allowed to</a:t>
            </a:r>
          </a:p>
          <a:p>
            <a:r>
              <a:rPr lang="en-US"/>
              <a:t>Try to exploit the vulnerability to get information</a:t>
            </a:r>
          </a:p>
          <a:p>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2" descr="Hacker - Free security icons">
            <a:extLst>
              <a:ext uri="{FF2B5EF4-FFF2-40B4-BE49-F238E27FC236}">
                <a16:creationId xmlns:a16="http://schemas.microsoft.com/office/drawing/2014/main" id="{1F7B58E8-D0A8-0FF5-CFA3-A2E149159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4E3A8D-9B41-F3C1-8BED-EC654805DE91}"/>
              </a:ext>
            </a:extLst>
          </p:cNvPr>
          <p:cNvSpPr txBox="1"/>
          <p:nvPr/>
        </p:nvSpPr>
        <p:spPr>
          <a:xfrm>
            <a:off x="3185652" y="4901244"/>
            <a:ext cx="8436077" cy="1384995"/>
          </a:xfrm>
          <a:prstGeom prst="rect">
            <a:avLst/>
          </a:prstGeom>
          <a:noFill/>
        </p:spPr>
        <p:txBody>
          <a:bodyPr wrap="square" rtlCol="0">
            <a:spAutoFit/>
          </a:bodyPr>
          <a:lstStyle/>
          <a:p>
            <a:r>
              <a:rPr lang="en-US" sz="2800" b="1" dirty="0">
                <a:solidFill>
                  <a:srgbClr val="FF0000"/>
                </a:solidFill>
              </a:rPr>
              <a:t>What if the URL is in our own server? </a:t>
            </a:r>
            <a:br>
              <a:rPr lang="en-US" sz="2800" b="1" dirty="0">
                <a:solidFill>
                  <a:srgbClr val="FF0000"/>
                </a:solidFill>
              </a:rPr>
            </a:br>
            <a:r>
              <a:rPr lang="en-US" sz="2800" b="1" dirty="0">
                <a:solidFill>
                  <a:srgbClr val="FF0000"/>
                </a:solidFill>
              </a:rPr>
              <a:t>Will we be able to access images of other users?</a:t>
            </a:r>
          </a:p>
          <a:p>
            <a:r>
              <a:rPr lang="en-US" sz="2800" b="1" dirty="0">
                <a:solidFill>
                  <a:srgbClr val="FF0000"/>
                </a:solidFill>
              </a:rPr>
              <a:t>What if instead of an image we’ll take something else?</a:t>
            </a:r>
          </a:p>
        </p:txBody>
      </p:sp>
    </p:spTree>
    <p:extLst>
      <p:ext uri="{BB962C8B-B14F-4D97-AF65-F5344CB8AC3E}">
        <p14:creationId xmlns:p14="http://schemas.microsoft.com/office/powerpoint/2010/main" val="1343838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0A4F-E184-4F8C-19CC-A24846EEBBD7}"/>
              </a:ext>
            </a:extLst>
          </p:cNvPr>
          <p:cNvSpPr>
            <a:spLocks noGrp="1"/>
          </p:cNvSpPr>
          <p:nvPr>
            <p:ph type="title"/>
          </p:nvPr>
        </p:nvSpPr>
        <p:spPr>
          <a:xfrm>
            <a:off x="648393" y="951358"/>
            <a:ext cx="11543608" cy="851103"/>
          </a:xfrm>
        </p:spPr>
        <p:txBody>
          <a:bodyPr/>
          <a:lstStyle/>
          <a:p>
            <a:r>
              <a:rPr lang="en-US"/>
              <a:t>Workshop Outline</a:t>
            </a:r>
            <a:endParaRPr lang="he-IL"/>
          </a:p>
        </p:txBody>
      </p:sp>
      <p:sp>
        <p:nvSpPr>
          <p:cNvPr id="3" name="Content Placeholder 2">
            <a:extLst>
              <a:ext uri="{FF2B5EF4-FFF2-40B4-BE49-F238E27FC236}">
                <a16:creationId xmlns:a16="http://schemas.microsoft.com/office/drawing/2014/main" id="{02344C0C-AB3D-676E-46E1-293821DC7FBF}"/>
              </a:ext>
            </a:extLst>
          </p:cNvPr>
          <p:cNvSpPr>
            <a:spLocks noGrp="1"/>
          </p:cNvSpPr>
          <p:nvPr>
            <p:ph idx="1"/>
          </p:nvPr>
        </p:nvSpPr>
        <p:spPr/>
        <p:txBody>
          <a:bodyPr>
            <a:normAutofit lnSpcReduction="10000"/>
          </a:bodyPr>
          <a:lstStyle/>
          <a:p>
            <a:pPr marL="742950" indent="-742950">
              <a:buFont typeface="+mj-lt"/>
              <a:buAutoNum type="arabicPeriod" startAt="3"/>
            </a:pPr>
            <a:r>
              <a:rPr lang="en-US" dirty="0"/>
              <a:t>.NET CORE 8, Server-Side attacks and protections</a:t>
            </a:r>
          </a:p>
          <a:p>
            <a:pPr marL="1200150" lvl="1" indent="-742950">
              <a:buFont typeface="+mj-lt"/>
              <a:buAutoNum type="alphaLcPeriod"/>
            </a:pPr>
            <a:r>
              <a:rPr lang="en-US" dirty="0"/>
              <a:t>How to exploit unrestricted File Upload</a:t>
            </a:r>
          </a:p>
          <a:p>
            <a:pPr marL="1200150" lvl="1" indent="-742950">
              <a:buFont typeface="+mj-lt"/>
              <a:buAutoNum type="alphaLcPeriod"/>
            </a:pPr>
            <a:r>
              <a:rPr lang="en-US" dirty="0"/>
              <a:t>How to mitigate attacks when we allow user to upload files</a:t>
            </a:r>
          </a:p>
          <a:p>
            <a:pPr marL="1200150" lvl="1" indent="-742950">
              <a:buFont typeface="+mj-lt"/>
              <a:buAutoNum type="alphaLcPeriod"/>
            </a:pPr>
            <a:r>
              <a:rPr lang="en-US" dirty="0"/>
              <a:t>SSRF  - How to trick a service to perform request that we’re not allowed to.</a:t>
            </a:r>
          </a:p>
          <a:p>
            <a:pPr marL="1200150" lvl="1" indent="-742950">
              <a:buFont typeface="+mj-lt"/>
              <a:buAutoNum type="alphaLcPeriod"/>
            </a:pPr>
            <a:r>
              <a:rPr lang="en-US" dirty="0"/>
              <a:t>SSRF – How to mitigate a situation where a service is exploited to perform request in the internal network</a:t>
            </a:r>
            <a:endParaRPr lang="he-IL" dirty="0"/>
          </a:p>
          <a:p>
            <a:pPr marL="1200150" lvl="1" indent="-742950">
              <a:buFont typeface="+mj-lt"/>
              <a:buAutoNum type="alphaLcPeriod"/>
            </a:pPr>
            <a:r>
              <a:rPr lang="en-US" dirty="0"/>
              <a:t>SQL – How to exploit an SQL vulnerability and how to code a secure data layer</a:t>
            </a:r>
          </a:p>
          <a:p>
            <a:pPr marL="742950" indent="-742950">
              <a:buFont typeface="+mj-lt"/>
              <a:buAutoNum type="arabicPeriod" startAt="3"/>
            </a:pPr>
            <a:r>
              <a:rPr lang="en-US" dirty="0"/>
              <a:t>Summary</a:t>
            </a:r>
          </a:p>
          <a:p>
            <a:pPr marL="0" indent="0">
              <a:buNone/>
            </a:pPr>
            <a:endParaRPr lang="en-US" dirty="0"/>
          </a:p>
          <a:p>
            <a:pPr marL="742950" indent="-742950">
              <a:buFont typeface="+mj-lt"/>
              <a:buAutoNum type="arabicPeriod"/>
            </a:pPr>
            <a:endParaRPr lang="en-US" dirty="0"/>
          </a:p>
        </p:txBody>
      </p:sp>
    </p:spTree>
    <p:extLst>
      <p:ext uri="{BB962C8B-B14F-4D97-AF65-F5344CB8AC3E}">
        <p14:creationId xmlns:p14="http://schemas.microsoft.com/office/powerpoint/2010/main" val="832017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dirty="0">
                <a:solidFill>
                  <a:srgbClr val="0070C0"/>
                </a:solidFill>
              </a:rPr>
              <a:t>P</a:t>
            </a:r>
            <a:r>
              <a:rPr lang="en-US" dirty="0"/>
              <a:t>ermissions</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 (access from the server)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6F627B6-8A87-5108-3BDC-1C6403874CF3}"/>
                  </a:ext>
                </a:extLst>
              </p14:cNvPr>
              <p14:cNvContentPartPr/>
              <p14:nvPr/>
            </p14:nvContentPartPr>
            <p14:xfrm>
              <a:off x="1065370" y="5710580"/>
              <a:ext cx="169761" cy="151465"/>
            </p14:xfrm>
          </p:contentPart>
        </mc:Choice>
        <mc:Fallback xmlns="">
          <p:pic>
            <p:nvPicPr>
              <p:cNvPr id="2" name="Ink 1">
                <a:extLst>
                  <a:ext uri="{FF2B5EF4-FFF2-40B4-BE49-F238E27FC236}">
                    <a16:creationId xmlns:a16="http://schemas.microsoft.com/office/drawing/2014/main" id="{96F627B6-8A87-5108-3BDC-1C6403874CF3}"/>
                  </a:ext>
                </a:extLst>
              </p:cNvPr>
              <p:cNvPicPr/>
              <p:nvPr/>
            </p:nvPicPr>
            <p:blipFill>
              <a:blip r:embed="rId4"/>
              <a:stretch>
                <a:fillRect/>
              </a:stretch>
            </p:blipFill>
            <p:spPr>
              <a:xfrm>
                <a:off x="1044869" y="5690073"/>
                <a:ext cx="210763" cy="192479"/>
              </a:xfrm>
              <a:prstGeom prst="rect">
                <a:avLst/>
              </a:prstGeom>
            </p:spPr>
          </p:pic>
        </mc:Fallback>
      </mc:AlternateContent>
    </p:spTree>
    <p:extLst>
      <p:ext uri="{BB962C8B-B14F-4D97-AF65-F5344CB8AC3E}">
        <p14:creationId xmlns:p14="http://schemas.microsoft.com/office/powerpoint/2010/main" val="15837434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Server-Side Request Forgery </a:t>
            </a:r>
          </a:p>
          <a:p>
            <a:pPr marL="0" indent="0">
              <a:buNone/>
            </a:pPr>
            <a:r>
              <a:rPr lang="en-US"/>
              <a:t>Allows an attacker to induce the server-side application to make HTTP requests to an arbitrary domain of the attacker's choosing. </a:t>
            </a:r>
          </a:p>
          <a:p>
            <a:r>
              <a:rPr lang="en-US"/>
              <a:t>Send requests from the server to internal systems</a:t>
            </a:r>
          </a:p>
          <a:p>
            <a:endParaRPr lang="en-US" b="1"/>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002061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Preparation</a:t>
            </a:r>
          </a:p>
          <a:p>
            <a:r>
              <a:rPr lang="en-US"/>
              <a:t>In the real world we don’t work with localhost, or 127.0.0.1.</a:t>
            </a:r>
          </a:p>
          <a:p>
            <a:r>
              <a:rPr lang="en-US"/>
              <a:t>We are going to pretend that we come from outside using our LAN/</a:t>
            </a:r>
            <a:r>
              <a:rPr lang="en-US" err="1"/>
              <a:t>Wifi</a:t>
            </a:r>
            <a:r>
              <a:rPr lang="en-US"/>
              <a:t> address.</a:t>
            </a:r>
          </a:p>
          <a:p>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599894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Remember that you:</a:t>
            </a:r>
          </a:p>
          <a:p>
            <a:r>
              <a:rPr lang="en-US" dirty="0"/>
              <a:t>Found your </a:t>
            </a:r>
            <a:r>
              <a:rPr lang="en-US" dirty="0" err="1"/>
              <a:t>ip</a:t>
            </a:r>
            <a:r>
              <a:rPr lang="en-US" dirty="0"/>
              <a:t> address using ipconfig</a:t>
            </a:r>
          </a:p>
          <a:p>
            <a:r>
              <a:rPr lang="en-US" dirty="0"/>
              <a:t>Configured the application to listen to this address</a:t>
            </a:r>
          </a:p>
          <a:p>
            <a:endParaRPr lang="en-US" dirty="0"/>
          </a:p>
          <a:p>
            <a:pPr marL="0" indent="0">
              <a:buNone/>
            </a:pPr>
            <a:r>
              <a:rPr lang="en-US" b="1" dirty="0"/>
              <a:t>Preparation</a:t>
            </a:r>
          </a:p>
          <a:p>
            <a:r>
              <a:rPr lang="en-US" dirty="0"/>
              <a:t>Change the swagger </a:t>
            </a:r>
            <a:r>
              <a:rPr lang="en-US" dirty="0" err="1"/>
              <a:t>url</a:t>
            </a:r>
            <a:r>
              <a:rPr lang="en-US" dirty="0"/>
              <a:t> to use the machine </a:t>
            </a:r>
            <a:r>
              <a:rPr lang="en-US" dirty="0" err="1"/>
              <a:t>ip</a:t>
            </a:r>
            <a:endParaRPr lang="en-US" dirty="0"/>
          </a:p>
          <a:p>
            <a:r>
              <a:rPr lang="en-US" dirty="0"/>
              <a:t>Try to invoke the secret method (when will it work?)</a:t>
            </a:r>
          </a:p>
          <a:p>
            <a:endParaRPr lang="en-US"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person with long red hair&#10;&#10;Description automatically generated">
            <a:extLst>
              <a:ext uri="{FF2B5EF4-FFF2-40B4-BE49-F238E27FC236}">
                <a16:creationId xmlns:a16="http://schemas.microsoft.com/office/drawing/2014/main" id="{7F1C4CD1-7E8B-9DFC-0203-136346DAD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Tree>
    <p:extLst>
      <p:ext uri="{BB962C8B-B14F-4D97-AF65-F5344CB8AC3E}">
        <p14:creationId xmlns:p14="http://schemas.microsoft.com/office/powerpoint/2010/main" val="19997724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r>
              <a:rPr lang="en-US"/>
              <a:t>Detect an alternative method to upload </a:t>
            </a:r>
            <a:br>
              <a:rPr lang="en-US"/>
            </a:br>
            <a:r>
              <a:rPr lang="en-US"/>
              <a:t>recipes</a:t>
            </a:r>
          </a:p>
          <a:p>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person with long red hair&#10;&#10;Description automatically generated">
            <a:extLst>
              <a:ext uri="{FF2B5EF4-FFF2-40B4-BE49-F238E27FC236}">
                <a16:creationId xmlns:a16="http://schemas.microsoft.com/office/drawing/2014/main" id="{7F1C4CD1-7E8B-9DFC-0203-136346DAD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5" name="Picture 2" descr="Hacker - Free security icons">
            <a:extLst>
              <a:ext uri="{FF2B5EF4-FFF2-40B4-BE49-F238E27FC236}">
                <a16:creationId xmlns:a16="http://schemas.microsoft.com/office/drawing/2014/main" id="{1F7B58E8-D0A8-0FF5-CFA3-A2E149159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8C99886-EF56-6BC4-058F-3ED3893C0F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338698" y="2714017"/>
            <a:ext cx="7268342" cy="3852666"/>
          </a:xfrm>
          <a:prstGeom prst="rect">
            <a:avLst/>
          </a:prstGeom>
          <a:ln w="25400">
            <a:solidFill>
              <a:srgbClr val="0070C0"/>
            </a:solidFill>
          </a:ln>
        </p:spPr>
      </p:pic>
    </p:spTree>
    <p:extLst>
      <p:ext uri="{BB962C8B-B14F-4D97-AF65-F5344CB8AC3E}">
        <p14:creationId xmlns:p14="http://schemas.microsoft.com/office/powerpoint/2010/main" val="1253318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Server-Side Request Forgery </a:t>
            </a:r>
          </a:p>
          <a:p>
            <a:pPr marL="0" indent="0">
              <a:buNone/>
            </a:pPr>
            <a:r>
              <a:rPr lang="en-US" dirty="0"/>
              <a:t>How can you use the URL interface and get the secret anyway?</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descr="Hacker - Free security icons">
            <a:extLst>
              <a:ext uri="{FF2B5EF4-FFF2-40B4-BE49-F238E27FC236}">
                <a16:creationId xmlns:a16="http://schemas.microsoft.com/office/drawing/2014/main" id="{6A50339A-B291-D562-7662-5D0337D66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174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Using swagger to  add recipes</a:t>
            </a:r>
          </a:p>
          <a:p>
            <a:pPr marL="0" indent="0">
              <a:buNone/>
            </a:pPr>
            <a:r>
              <a:rPr lang="en-US" b="1"/>
              <a:t>Send the following payload:</a:t>
            </a:r>
            <a:br>
              <a:rPr lang="en-US" b="1"/>
            </a:br>
            <a:endParaRPr lang="en-US" b="1"/>
          </a:p>
          <a:p>
            <a:pPr marL="0" indent="0">
              <a:buNone/>
            </a:pPr>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person with long red hair&#10;&#10;Description automatically generated">
            <a:extLst>
              <a:ext uri="{FF2B5EF4-FFF2-40B4-BE49-F238E27FC236}">
                <a16:creationId xmlns:a16="http://schemas.microsoft.com/office/drawing/2014/main" id="{7F1C4CD1-7E8B-9DFC-0203-136346DAD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5" name="Picture 2" descr="Hacker - Free security icons">
            <a:extLst>
              <a:ext uri="{FF2B5EF4-FFF2-40B4-BE49-F238E27FC236}">
                <a16:creationId xmlns:a16="http://schemas.microsoft.com/office/drawing/2014/main" id="{1F7B58E8-D0A8-0FF5-CFA3-A2E149159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D24629C-6CEC-1721-0A3B-73096BE59E46}"/>
              </a:ext>
            </a:extLst>
          </p:cNvPr>
          <p:cNvPicPr>
            <a:picLocks noChangeAspect="1"/>
          </p:cNvPicPr>
          <p:nvPr/>
        </p:nvPicPr>
        <p:blipFill>
          <a:blip r:embed="rId5"/>
          <a:stretch>
            <a:fillRect/>
          </a:stretch>
        </p:blipFill>
        <p:spPr>
          <a:xfrm>
            <a:off x="809625" y="3276600"/>
            <a:ext cx="4972744" cy="3124636"/>
          </a:xfrm>
          <a:prstGeom prst="rect">
            <a:avLst/>
          </a:prstGeom>
          <a:ln w="25400">
            <a:solidFill>
              <a:schemeClr val="accent1"/>
            </a:solidFill>
          </a:ln>
        </p:spPr>
      </p:pic>
    </p:spTree>
    <p:extLst>
      <p:ext uri="{BB962C8B-B14F-4D97-AF65-F5344CB8AC3E}">
        <p14:creationId xmlns:p14="http://schemas.microsoft.com/office/powerpoint/2010/main" val="14507108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Where is the fake image with the secret?</a:t>
            </a:r>
          </a:p>
          <a:p>
            <a:pPr marL="0" indent="0">
              <a:buNone/>
            </a:pPr>
            <a:r>
              <a:rPr lang="en-US" dirty="0"/>
              <a:t>Can you guess?</a:t>
            </a:r>
          </a:p>
          <a:p>
            <a:pPr marL="0" indent="0">
              <a:buNone/>
            </a:pPr>
            <a:endParaRPr lang="en-US"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2" descr="Hacker - Free security icons">
            <a:extLst>
              <a:ext uri="{FF2B5EF4-FFF2-40B4-BE49-F238E27FC236}">
                <a16:creationId xmlns:a16="http://schemas.microsoft.com/office/drawing/2014/main" id="{1F7B58E8-D0A8-0FF5-CFA3-A2E149159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0797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Where is the fake image with the secret?</a:t>
            </a:r>
          </a:p>
          <a:p>
            <a:pPr marL="0" indent="0">
              <a:buNone/>
            </a:pPr>
            <a:r>
              <a:rPr lang="en-US" b="1"/>
              <a:t>Can you guess?</a:t>
            </a:r>
          </a:p>
          <a:p>
            <a:pPr marL="0" indent="0">
              <a:buNone/>
            </a:pPr>
            <a:r>
              <a:rPr lang="en-US"/>
              <a:t>Try to check the images in swagger</a:t>
            </a:r>
          </a:p>
          <a:p>
            <a:pPr marL="0" indent="0">
              <a:buNone/>
            </a:pPr>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person with long red hair&#10;&#10;Description automatically generated">
            <a:extLst>
              <a:ext uri="{FF2B5EF4-FFF2-40B4-BE49-F238E27FC236}">
                <a16:creationId xmlns:a16="http://schemas.microsoft.com/office/drawing/2014/main" id="{7F1C4CD1-7E8B-9DFC-0203-136346DAD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12" name="Picture 11">
            <a:extLst>
              <a:ext uri="{FF2B5EF4-FFF2-40B4-BE49-F238E27FC236}">
                <a16:creationId xmlns:a16="http://schemas.microsoft.com/office/drawing/2014/main" id="{F0508B7B-74CF-90E0-7B65-5BCCA7EF6A22}"/>
              </a:ext>
            </a:extLst>
          </p:cNvPr>
          <p:cNvPicPr>
            <a:picLocks noChangeAspect="1"/>
          </p:cNvPicPr>
          <p:nvPr/>
        </p:nvPicPr>
        <p:blipFill>
          <a:blip r:embed="rId4"/>
          <a:stretch>
            <a:fillRect/>
          </a:stretch>
        </p:blipFill>
        <p:spPr>
          <a:xfrm>
            <a:off x="4049060" y="4162545"/>
            <a:ext cx="6557980" cy="1986778"/>
          </a:xfrm>
          <a:prstGeom prst="rect">
            <a:avLst/>
          </a:prstGeom>
          <a:ln w="25400">
            <a:solidFill>
              <a:schemeClr val="accent1"/>
            </a:solidFill>
          </a:ln>
        </p:spPr>
      </p:pic>
    </p:spTree>
    <p:extLst>
      <p:ext uri="{BB962C8B-B14F-4D97-AF65-F5344CB8AC3E}">
        <p14:creationId xmlns:p14="http://schemas.microsoft.com/office/powerpoint/2010/main" val="2666968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SSRF Protection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Fix the code!</a:t>
            </a:r>
          </a:p>
          <a:p>
            <a:pPr marL="0" indent="0">
              <a:buNone/>
            </a:pPr>
            <a:endParaRPr lang="en-US"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Graphic 5" descr="Programmer female with solid fill">
            <a:extLst>
              <a:ext uri="{FF2B5EF4-FFF2-40B4-BE49-F238E27FC236}">
                <a16:creationId xmlns:a16="http://schemas.microsoft.com/office/drawing/2014/main" id="{403927A9-9756-2ED4-E017-BD8AE27110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1615643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494FDB94D6AD747ABBBE34640254631" ma:contentTypeVersion="3" ma:contentTypeDescription="Create a new document." ma:contentTypeScope="" ma:versionID="d6374825df6d646de0fc84f9b88cf86a">
  <xsd:schema xmlns:xsd="http://www.w3.org/2001/XMLSchema" xmlns:xs="http://www.w3.org/2001/XMLSchema" xmlns:p="http://schemas.microsoft.com/office/2006/metadata/properties" xmlns:ns3="266411dd-2367-4efb-a705-6622fd027e50" targetNamespace="http://schemas.microsoft.com/office/2006/metadata/properties" ma:root="true" ma:fieldsID="c6abf561e2791ea707a93c7c33857504" ns3:_="">
    <xsd:import namespace="266411dd-2367-4efb-a705-6622fd027e50"/>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6411dd-2367-4efb-a705-6622fd027e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005D491-0D16-434A-9BAF-07AA55633FC0}">
  <ds:schemaRefs>
    <ds:schemaRef ds:uri="266411dd-2367-4efb-a705-6622fd027e5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CD58FF0-7F7A-43FE-ADD8-2FF80EBD9088}">
  <ds:schemaRefs>
    <ds:schemaRef ds:uri="http://schemas.microsoft.com/sharepoint/v3/contenttype/forms"/>
  </ds:schemaRefs>
</ds:datastoreItem>
</file>

<file path=customXml/itemProps3.xml><?xml version="1.0" encoding="utf-8"?>
<ds:datastoreItem xmlns:ds="http://schemas.openxmlformats.org/officeDocument/2006/customXml" ds:itemID="{E004979D-35E8-405A-9D27-BE9590E51689}">
  <ds:schemaRefs>
    <ds:schemaRef ds:uri="266411dd-2367-4efb-a705-6622fd027e5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2350</TotalTime>
  <Words>4568</Words>
  <Application>Microsoft Office PowerPoint</Application>
  <PresentationFormat>Widescreen</PresentationFormat>
  <Paragraphs>735</Paragraphs>
  <Slides>116</Slides>
  <Notes>109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116</vt:i4>
      </vt:variant>
    </vt:vector>
  </HeadingPairs>
  <TitlesOfParts>
    <vt:vector size="123" baseType="lpstr">
      <vt:lpstr>Arial</vt:lpstr>
      <vt:lpstr>Calibri</vt:lpstr>
      <vt:lpstr>Calibri Light</vt:lpstr>
      <vt:lpstr>Cascadia Mono</vt:lpstr>
      <vt:lpstr>Space Grotesk</vt:lpstr>
      <vt:lpstr>Wingdings</vt:lpstr>
      <vt:lpstr>Office Theme</vt:lpstr>
      <vt:lpstr>Sharp Security from All Angles</vt:lpstr>
      <vt:lpstr>After this workshop</vt:lpstr>
      <vt:lpstr>Dr. Tiffany Ford</vt:lpstr>
      <vt:lpstr>This is a Secure Programming Workshop</vt:lpstr>
      <vt:lpstr>What is Secure Programming?</vt:lpstr>
      <vt:lpstr>The Goal of Secure From Scratch</vt:lpstr>
      <vt:lpstr>PREVENT - SFS Principles</vt:lpstr>
      <vt:lpstr>Workshop Outline</vt:lpstr>
      <vt:lpstr>Workshop Outline</vt:lpstr>
      <vt:lpstr>Lab Domain: Recipes Web Application</vt:lpstr>
      <vt:lpstr>  Run the Recipes Web Application</vt:lpstr>
      <vt:lpstr>Part 1: Attacking and Defending Angular 17</vt:lpstr>
      <vt:lpstr>Your Hacker’s Goal – Client-side Edition</vt:lpstr>
      <vt:lpstr>Your Hacker’s Goal – Spotting a Cookie</vt:lpstr>
      <vt:lpstr>Your Hacker’s Goal – Send somewhere (using JS)</vt:lpstr>
      <vt:lpstr>Your Hacker’s Goal – Send somewhere (using JS) </vt:lpstr>
      <vt:lpstr>Your Hacker’s Goal – Send somewhere (using JS) </vt:lpstr>
      <vt:lpstr>Your Hacker’s Goal – Send somewhere (using JS) </vt:lpstr>
      <vt:lpstr>Your Hacker’s Goal – Send somewhere (using JS) </vt:lpstr>
      <vt:lpstr>Your Hacker’s Goal – Send somewhere (using JS) </vt:lpstr>
      <vt:lpstr>Your Hacker’s Goal – Send somewhere (using JS) </vt:lpstr>
      <vt:lpstr>Your Hacker’s Goal – Send somewhere (using JS) </vt:lpstr>
      <vt:lpstr>Your Hacker’s Goal – Send somewhere (using JS) </vt:lpstr>
      <vt:lpstr>Your Hacker’s Goal – Send somewhere (using JS) </vt:lpstr>
      <vt:lpstr>Your Hacker’s Goal – Send somewhere (using JS)</vt:lpstr>
      <vt:lpstr>Defending Angular 17 - XSS </vt:lpstr>
      <vt:lpstr>Vulnerability Found (XSS)</vt:lpstr>
      <vt:lpstr>Let’s Fix It!</vt:lpstr>
      <vt:lpstr>PREVENT - SFS Principles</vt:lpstr>
      <vt:lpstr>Dealing with unpatched component</vt:lpstr>
      <vt:lpstr>Dealing with unpatched component</vt:lpstr>
      <vt:lpstr>What’s wrong here?</vt:lpstr>
      <vt:lpstr>PREVENT - SFS Principles</vt:lpstr>
      <vt:lpstr>Angular Anti-XSS Protection</vt:lpstr>
      <vt:lpstr>Angular Anti-XSS Protection</vt:lpstr>
      <vt:lpstr>Angular Anti-XSS Protection</vt:lpstr>
      <vt:lpstr>Angular Anti-XSS Protection</vt:lpstr>
      <vt:lpstr>Dealing with Cookies, what is wrong here?</vt:lpstr>
      <vt:lpstr>PREVENT - SFS Principles</vt:lpstr>
      <vt:lpstr>Cookie Security Features</vt:lpstr>
      <vt:lpstr>Cookie Security Features</vt:lpstr>
      <vt:lpstr>Cookie Security Features</vt:lpstr>
      <vt:lpstr>Dealing with Cookies, what is missing here?</vt:lpstr>
      <vt:lpstr>Secure Cookies as Default</vt:lpstr>
      <vt:lpstr>PREVENT - SFS Principles</vt:lpstr>
      <vt:lpstr>Secure Cookies as Default</vt:lpstr>
      <vt:lpstr>Part 2: Attacking and Defending Angular 17 – Secrets Leak </vt:lpstr>
      <vt:lpstr>Your Hacker’s Goal – Exposing Secrets </vt:lpstr>
      <vt:lpstr>Your Hacker’s Goal – Exposing Secrets </vt:lpstr>
      <vt:lpstr>Your Hacker’s Goal – Exposing Secrets </vt:lpstr>
      <vt:lpstr>Dealing With ApiKey</vt:lpstr>
      <vt:lpstr>Dealing With ApiKey</vt:lpstr>
      <vt:lpstr>Dealing With ApiKey</vt:lpstr>
      <vt:lpstr>Dealing With ApiKey</vt:lpstr>
      <vt:lpstr>Dealing With ApiKey</vt:lpstr>
      <vt:lpstr>Dealing With ApiKey</vt:lpstr>
      <vt:lpstr>Dealing With ApiKey</vt:lpstr>
      <vt:lpstr>Dealing With ApiKey</vt:lpstr>
      <vt:lpstr>Who is a good candidate: Signed URL</vt:lpstr>
      <vt:lpstr>Part 3: Attacking and Defending Angular 17 - CSRF </vt:lpstr>
      <vt:lpstr>What is permission?</vt:lpstr>
      <vt:lpstr>CSRF - PoC</vt:lpstr>
      <vt:lpstr>Protect permissions (against CSRF)</vt:lpstr>
      <vt:lpstr>Cookie Security Features – partial CSRF protection</vt:lpstr>
      <vt:lpstr>Cookie Security Features - Reminder</vt:lpstr>
      <vt:lpstr>Cookie Security Features – partial CSRF protection</vt:lpstr>
      <vt:lpstr>Cookie Security Features – partial CSRF protection</vt:lpstr>
      <vt:lpstr>Protect permissions (against CSRF)</vt:lpstr>
      <vt:lpstr>Protect permissions (against CSRF)</vt:lpstr>
      <vt:lpstr>Protect permissions (against CSRF)</vt:lpstr>
      <vt:lpstr>Protect permissions (against CSRF)</vt:lpstr>
      <vt:lpstr>Protect permissions (against CSRF)</vt:lpstr>
      <vt:lpstr>Protect permissions (against CSRF)</vt:lpstr>
      <vt:lpstr>CSRF - PoC</vt:lpstr>
      <vt:lpstr>Part 4: Attacking and Defending .net core 8 web api – File Upload</vt:lpstr>
      <vt:lpstr>Your Hacker’s Goal – Server-Side Edition</vt:lpstr>
      <vt:lpstr>PREVENT - SFS Principles</vt:lpstr>
      <vt:lpstr>Your Hacker’s Goal – Server-Side Edition</vt:lpstr>
      <vt:lpstr>Your Hacker’s Goal – Server-Side Edition</vt:lpstr>
      <vt:lpstr>Your Hacker’s Goal – Server-Side Edition</vt:lpstr>
      <vt:lpstr>Your Hacker’s Goal – Server-Side Edition</vt:lpstr>
      <vt:lpstr>Restrict File Upload!</vt:lpstr>
      <vt:lpstr>Restrict File Upload!</vt:lpstr>
      <vt:lpstr>Restrict File Upload!</vt:lpstr>
      <vt:lpstr>Restrict File Upload!</vt:lpstr>
      <vt:lpstr>Restrict File Upload!</vt:lpstr>
      <vt:lpstr>Your Hacker’s Goal – Server-Side Edition</vt:lpstr>
      <vt:lpstr>Your Hacker’s Goal – Server-Side Edition</vt:lpstr>
      <vt:lpstr>Your Hacker’s Goal – Server-Side Edition</vt:lpstr>
      <vt:lpstr>PREVENT - SFS Principles</vt:lpstr>
      <vt:lpstr>Your Hacker’s Goal – Server-Side Edition</vt:lpstr>
      <vt:lpstr>Your Hacker’s Goal – Server-Side Edition</vt:lpstr>
      <vt:lpstr>Your Hacker’s Goal – Server-Side Edition</vt:lpstr>
      <vt:lpstr>Your Hacker’s Goal – Server-Side Edition</vt:lpstr>
      <vt:lpstr>Your Hacker’s Goal – Server-Side Edition</vt:lpstr>
      <vt:lpstr>Your Hacker’s Goal – Server-Side Edition</vt:lpstr>
      <vt:lpstr>Your Hacker’s Goal – Server-Side Edition</vt:lpstr>
      <vt:lpstr>Your Hacker’s Goal – Server-Side Edition</vt:lpstr>
      <vt:lpstr>SSRF Protection</vt:lpstr>
      <vt:lpstr>SSRF Protection</vt:lpstr>
      <vt:lpstr>SSRF Protection</vt:lpstr>
      <vt:lpstr>SSRF Protection</vt:lpstr>
      <vt:lpstr>SSRF Protection</vt:lpstr>
      <vt:lpstr>Part 5: Attacking and Defending .net core 8 web api – SQLi</vt:lpstr>
      <vt:lpstr>Your Hacker’s Goal – Server-Side Edition</vt:lpstr>
      <vt:lpstr>Your Hacker’s Goal – Server-Side Edition</vt:lpstr>
      <vt:lpstr>Your Hacker’s Goal – Server-Side Edition</vt:lpstr>
      <vt:lpstr>Your Hacker’s Goal – Server-Side Edition</vt:lpstr>
      <vt:lpstr>Your Hacker’s Goal – Server-Side Edition</vt:lpstr>
      <vt:lpstr>Dealing with SQL securely</vt:lpstr>
      <vt:lpstr>Dealing with SQL securely</vt:lpstr>
      <vt:lpstr>Dealing with SQL securely</vt:lpstr>
      <vt:lpstr>PREVENT - SFS Principles</vt:lpstr>
      <vt:lpstr>Dealing with SQL securely</vt:lpstr>
      <vt:lpstr>Summary</vt:lpstr>
      <vt:lpstr>PREVENT - SFS Principles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Yariv Tal</dc:creator>
  <cp:lastModifiedBy>Tiffany Ford</cp:lastModifiedBy>
  <cp:revision>54</cp:revision>
  <dcterms:created xsi:type="dcterms:W3CDTF">2023-05-16T12:10:17Z</dcterms:created>
  <dcterms:modified xsi:type="dcterms:W3CDTF">2025-02-25T18:11:46Z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0x0101009494FDB94D6AD747ABBBE34640254631</vt:lpwstr>
  </property>
</Properties>
</file>